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2" r:id="rId2"/>
    <p:sldMasterId id="2147483694" r:id="rId3"/>
    <p:sldMasterId id="2147483697" r:id="rId4"/>
    <p:sldMasterId id="2147483699" r:id="rId5"/>
  </p:sldMasterIdLst>
  <p:notesMasterIdLst>
    <p:notesMasterId r:id="rId47"/>
  </p:notesMasterIdLst>
  <p:handoutMasterIdLst>
    <p:handoutMasterId r:id="rId48"/>
  </p:handoutMasterIdLst>
  <p:sldIdLst>
    <p:sldId id="574" r:id="rId6"/>
    <p:sldId id="627" r:id="rId7"/>
    <p:sldId id="575" r:id="rId8"/>
    <p:sldId id="577" r:id="rId9"/>
    <p:sldId id="580" r:id="rId10"/>
    <p:sldId id="598" r:id="rId11"/>
    <p:sldId id="599" r:id="rId12"/>
    <p:sldId id="600" r:id="rId13"/>
    <p:sldId id="601" r:id="rId14"/>
    <p:sldId id="602" r:id="rId15"/>
    <p:sldId id="607" r:id="rId16"/>
    <p:sldId id="461" r:id="rId17"/>
    <p:sldId id="497" r:id="rId18"/>
    <p:sldId id="496" r:id="rId19"/>
    <p:sldId id="416" r:id="rId20"/>
    <p:sldId id="295" r:id="rId21"/>
    <p:sldId id="299" r:id="rId22"/>
    <p:sldId id="507" r:id="rId23"/>
    <p:sldId id="301" r:id="rId24"/>
    <p:sldId id="551" r:id="rId25"/>
    <p:sldId id="557" r:id="rId26"/>
    <p:sldId id="510" r:id="rId27"/>
    <p:sldId id="558" r:id="rId28"/>
    <p:sldId id="303" r:id="rId29"/>
    <p:sldId id="499" r:id="rId30"/>
    <p:sldId id="559" r:id="rId31"/>
    <p:sldId id="307" r:id="rId32"/>
    <p:sldId id="562" r:id="rId33"/>
    <p:sldId id="560" r:id="rId34"/>
    <p:sldId id="561" r:id="rId35"/>
    <p:sldId id="505" r:id="rId36"/>
    <p:sldId id="563" r:id="rId37"/>
    <p:sldId id="564" r:id="rId38"/>
    <p:sldId id="565" r:id="rId39"/>
    <p:sldId id="567" r:id="rId40"/>
    <p:sldId id="257" r:id="rId41"/>
    <p:sldId id="610" r:id="rId42"/>
    <p:sldId id="611" r:id="rId43"/>
    <p:sldId id="612" r:id="rId44"/>
    <p:sldId id="613" r:id="rId45"/>
    <p:sldId id="614" r:id="rId46"/>
  </p:sldIdLst>
  <p:sldSz cx="9906000" cy="6858000" type="A4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33CCFF"/>
    <a:srgbClr val="FFFF99"/>
    <a:srgbClr val="85DCFF"/>
    <a:srgbClr val="1DBEFF"/>
    <a:srgbClr val="00FF00"/>
    <a:srgbClr val="996600"/>
    <a:srgbClr val="FFCC00"/>
    <a:srgbClr val="ED9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86380" autoAdjust="0"/>
  </p:normalViewPr>
  <p:slideViewPr>
    <p:cSldViewPr snapToGrid="0">
      <p:cViewPr>
        <p:scale>
          <a:sx n="103" d="100"/>
          <a:sy n="103" d="100"/>
        </p:scale>
        <p:origin x="-930" y="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FD4A9-4A75-469D-B6D4-210E1E10A802}" type="datetimeFigureOut">
              <a:rPr lang="gl-ES" smtClean="0"/>
              <a:t>08/08/2017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970E-FBAE-480E-BDFC-675927C8221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4153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ABB73-22C5-422E-B8B9-3E12ACE8A3E6}" type="datetimeFigureOut">
              <a:rPr lang="es-ES" smtClean="0"/>
              <a:t>08/08/2017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5B6E-3778-4DE7-A41C-701AE77C7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47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5B6E-3778-4DE7-A41C-701AE77C7FB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97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CuadroTexto"/>
          <p:cNvSpPr txBox="1"/>
          <p:nvPr userDrawn="1"/>
        </p:nvSpPr>
        <p:spPr>
          <a:xfrm>
            <a:off x="9198529" y="6415710"/>
            <a:ext cx="427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D4D5DE-11CF-495B-83C7-51BEF0EB9690}" type="slidenum">
              <a:rPr lang="gl-ES" sz="1050" smtClean="0"/>
              <a:t>‹Nº›</a:t>
            </a:fld>
            <a:endParaRPr lang="gl-ES" sz="1050" dirty="0"/>
          </a:p>
        </p:txBody>
      </p:sp>
    </p:spTree>
    <p:extLst>
      <p:ext uri="{BB962C8B-B14F-4D97-AF65-F5344CB8AC3E}">
        <p14:creationId xmlns:p14="http://schemas.microsoft.com/office/powerpoint/2010/main" val="237207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5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15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8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42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18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876711C-07CE-4F12-B29C-A94943EB6D6F}" type="datetimeFigureOut">
              <a:rPr lang="es-ES" smtClean="0">
                <a:solidFill>
                  <a:prstClr val="black"/>
                </a:solidFill>
              </a:rPr>
              <a:pPr/>
              <a:t>08/08/2017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AAE9386-FEA4-495B-9635-03C326951870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auto">
          <a:xfrm>
            <a:off x="5187026" y="-7938"/>
            <a:ext cx="4718974" cy="1060674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1027" name="6 Imagen" descr="CE2Lc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62" y="44450"/>
            <a:ext cx="181266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8C540"/>
              </a:clrFrom>
              <a:clrTo>
                <a:srgbClr val="88C5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32" y="139256"/>
            <a:ext cx="101467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 userDrawn="1"/>
        </p:nvSpPr>
        <p:spPr>
          <a:xfrm>
            <a:off x="8549540" y="6642556"/>
            <a:ext cx="13564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gl-E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Marzo 2016 </a:t>
            </a:r>
            <a:r>
              <a:rPr lang="gl-E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gl-E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Páxina </a:t>
            </a:r>
            <a:fld id="{1C5F1DE7-DB4B-4F38-A8A2-33A632741003}" type="slidenum">
              <a:rPr lang="gl-ES" sz="8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/>
              <a:t>‹Nº›</a:t>
            </a:fld>
            <a:endParaRPr lang="gl-E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D:\Clientes\Xunta de Galicia\CE2Lc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443" y="164052"/>
            <a:ext cx="1829848" cy="540000"/>
          </a:xfrm>
          <a:prstGeom prst="rect">
            <a:avLst/>
          </a:prstGeom>
          <a:noFill/>
        </p:spPr>
      </p:pic>
      <p:pic>
        <p:nvPicPr>
          <p:cNvPr id="1026" name="Picture 2" descr="D:\Clientes\Xunta de Galicia\marca_galicia_buena_transparen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1421" y="164052"/>
            <a:ext cx="1744521" cy="55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 userDrawn="1"/>
        </p:nvSpPr>
        <p:spPr>
          <a:xfrm>
            <a:off x="8549540" y="6642556"/>
            <a:ext cx="13564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gl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Marzo 2016 </a:t>
            </a:r>
            <a:r>
              <a:rPr lang="gl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gl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Páxina </a:t>
            </a:r>
            <a:fld id="{1C5F1DE7-DB4B-4F38-A8A2-33A632741003}" type="slidenum">
              <a:rPr lang="gl-ES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‹Nº›</a:t>
            </a:fld>
            <a:endParaRPr lang="gl-E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D:\Clientes\Xunta de Galicia\CE2L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25" y="164052"/>
            <a:ext cx="1818031" cy="540000"/>
          </a:xfrm>
          <a:prstGeom prst="rect">
            <a:avLst/>
          </a:prstGeom>
          <a:noFill/>
        </p:spPr>
      </p:pic>
      <p:pic>
        <p:nvPicPr>
          <p:cNvPr id="8" name="Picture 2" descr="D:\Clientes\Xunta de Galicia\marca_galicia_buena_transparen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421" y="164052"/>
            <a:ext cx="1744521" cy="55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Rectángulo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gl-E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es/url?sa=i&amp;rct=j&amp;q=&amp;esrc=s&amp;source=images&amp;cd=&amp;cad=rja&amp;uact=8&amp;ved=0ahUKEwjx2JOnjf7RAhVMchQKHYI3C_QQjRwIBw&amp;url=http://www.123rf.com/photo_14415028_map-of-galicia-a-region-of-spain.html&amp;bvm=bv.146094739,d.d24&amp;psig=AFQjCNEKt9eSOxpwU0HLodXa7_EGVs1v1g&amp;ust=1486560947175480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jpe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hyperlink" Target="http://www.google.es/url?sa=i&amp;rct=j&amp;q=&amp;esrc=s&amp;source=images&amp;cd=&amp;cad=rja&amp;uact=8&amp;ved=0ahUKEwi-vI6_jf7RAhVCVBQKHcWeCPIQjRwIBw&amp;url=http://www.seo.org/category/seccion/turismo-ornitologico/turismo-ornitologico-galicia/&amp;bvm=bv.146094739,d.d24&amp;psig=AFQjCNEKt9eSOxpwU0HLodXa7_EGVs1v1g&amp;ust=1486560947175480" TargetMode="Externa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icinadoautonomo.ga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utonomos.emprego@xunta.ga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9919" y="3057237"/>
            <a:ext cx="53783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Autónomo </a:t>
            </a:r>
            <a:r>
              <a:rPr lang="gl-E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r>
              <a:rPr lang="gl-ES" sz="5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Aje</a:t>
            </a:r>
            <a:r>
              <a:rPr lang="gl-E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Vigo</a:t>
            </a:r>
          </a:p>
          <a:p>
            <a:pPr algn="ctr"/>
            <a:r>
              <a:rPr lang="gl-E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agosto 2017</a:t>
            </a:r>
          </a:p>
          <a:p>
            <a:endParaRPr lang="gl-ES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739" y="1806777"/>
            <a:ext cx="306045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Elipse"/>
          <p:cNvSpPr/>
          <p:nvPr/>
        </p:nvSpPr>
        <p:spPr>
          <a:xfrm>
            <a:off x="2901046" y="1516750"/>
            <a:ext cx="4905828" cy="4528457"/>
          </a:xfrm>
          <a:prstGeom prst="ellipse">
            <a:avLst/>
          </a:prstGeom>
          <a:noFill/>
          <a:ln w="57150">
            <a:solidFill>
              <a:srgbClr val="009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0721" y="791941"/>
            <a:ext cx="734105" cy="5747657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 rot="16200000">
            <a:off x="-1765800" y="3409006"/>
            <a:ext cx="482215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gl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Obxectivos para o 2020 (e II)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98310" y="800106"/>
            <a:ext cx="49529" cy="5792429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prstClr val="white"/>
              </a:solidFill>
            </a:endParaRPr>
          </a:p>
        </p:txBody>
      </p:sp>
      <p:grpSp>
        <p:nvGrpSpPr>
          <p:cNvPr id="4" name="83 Grupo"/>
          <p:cNvGrpSpPr/>
          <p:nvPr/>
        </p:nvGrpSpPr>
        <p:grpSpPr>
          <a:xfrm>
            <a:off x="1893409" y="2148092"/>
            <a:ext cx="2311007" cy="1807028"/>
            <a:chOff x="1588423" y="2445569"/>
            <a:chExt cx="2133237" cy="1807028"/>
          </a:xfrm>
        </p:grpSpPr>
        <p:sp>
          <p:nvSpPr>
            <p:cNvPr id="77" name="76 Elipse"/>
            <p:cNvSpPr/>
            <p:nvPr/>
          </p:nvSpPr>
          <p:spPr>
            <a:xfrm>
              <a:off x="1588423" y="2445569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1859280" y="2744019"/>
              <a:ext cx="127135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Acadar unha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Inserción trala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Formación dun</a:t>
              </a: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1855574" y="3436169"/>
              <a:ext cx="12573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60%</a:t>
              </a:r>
            </a:p>
          </p:txBody>
        </p:sp>
        <p:grpSp>
          <p:nvGrpSpPr>
            <p:cNvPr id="6" name="128 Grupo"/>
            <p:cNvGrpSpPr/>
            <p:nvPr/>
          </p:nvGrpSpPr>
          <p:grpSpPr>
            <a:xfrm>
              <a:off x="3067157" y="2610991"/>
              <a:ext cx="654503" cy="654503"/>
              <a:chOff x="2831647" y="3733799"/>
              <a:chExt cx="654503" cy="654503"/>
            </a:xfrm>
          </p:grpSpPr>
          <p:sp>
            <p:nvSpPr>
              <p:cNvPr id="80" name="79 Elipse"/>
              <p:cNvSpPr/>
              <p:nvPr/>
            </p:nvSpPr>
            <p:spPr>
              <a:xfrm>
                <a:off x="2831647" y="3733799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46" name="Picture 22" descr="C:\Users\Portatil Acer\Pictures\Presentaciones\material-design-icons-1.0.0\social\drawable-xxxhdpi\ic_school_white_48dp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38450" y="3752850"/>
                <a:ext cx="609524" cy="60952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84 Grupo"/>
          <p:cNvGrpSpPr/>
          <p:nvPr/>
        </p:nvGrpSpPr>
        <p:grpSpPr>
          <a:xfrm>
            <a:off x="6686036" y="2148092"/>
            <a:ext cx="2281069" cy="1807028"/>
            <a:chOff x="6768160" y="2445569"/>
            <a:chExt cx="2105602" cy="1807028"/>
          </a:xfrm>
        </p:grpSpPr>
        <p:sp>
          <p:nvSpPr>
            <p:cNvPr id="96" name="95 Elipse"/>
            <p:cNvSpPr/>
            <p:nvPr/>
          </p:nvSpPr>
          <p:spPr>
            <a:xfrm>
              <a:off x="6768160" y="2445569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7123049" y="2597969"/>
              <a:ext cx="1115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Aumentar un</a:t>
              </a:r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6852523" y="2845619"/>
              <a:ext cx="17240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20% </a:t>
              </a:r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as</a:t>
              </a:r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6911552" y="3312344"/>
              <a:ext cx="15199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persoas atendidas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en Orientación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Laboral</a:t>
              </a:r>
            </a:p>
          </p:txBody>
        </p:sp>
        <p:grpSp>
          <p:nvGrpSpPr>
            <p:cNvPr id="11" name="130 Grupo"/>
            <p:cNvGrpSpPr/>
            <p:nvPr/>
          </p:nvGrpSpPr>
          <p:grpSpPr>
            <a:xfrm>
              <a:off x="8219259" y="2610991"/>
              <a:ext cx="654503" cy="654503"/>
              <a:chOff x="8422822" y="3438524"/>
              <a:chExt cx="654503" cy="654503"/>
            </a:xfrm>
          </p:grpSpPr>
          <p:sp>
            <p:nvSpPr>
              <p:cNvPr id="99" name="98 Elipse"/>
              <p:cNvSpPr/>
              <p:nvPr/>
            </p:nvSpPr>
            <p:spPr>
              <a:xfrm>
                <a:off x="8422822" y="3438524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7" descr="C:\Users\Portatil Acer\Pictures\Presentaciones\material-design-icons-1.0.0\action\drawable-xxxhdpi\ic_get_app_white_48dp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8448675" y="3467100"/>
                <a:ext cx="609524" cy="60952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5" name="44 Elipse"/>
          <p:cNvSpPr/>
          <p:nvPr/>
        </p:nvSpPr>
        <p:spPr>
          <a:xfrm>
            <a:off x="3964836" y="2629045"/>
            <a:ext cx="2778239" cy="2429183"/>
          </a:xfrm>
          <a:prstGeom prst="ellipse">
            <a:avLst/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gl-E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125 Grupo"/>
          <p:cNvGrpSpPr/>
          <p:nvPr/>
        </p:nvGrpSpPr>
        <p:grpSpPr>
          <a:xfrm>
            <a:off x="2407488" y="4430347"/>
            <a:ext cx="2401320" cy="1807028"/>
            <a:chOff x="2886075" y="4914900"/>
            <a:chExt cx="2216603" cy="1807028"/>
          </a:xfrm>
        </p:grpSpPr>
        <p:sp>
          <p:nvSpPr>
            <p:cNvPr id="104" name="103 Elipse"/>
            <p:cNvSpPr/>
            <p:nvPr/>
          </p:nvSpPr>
          <p:spPr>
            <a:xfrm>
              <a:off x="2926898" y="4914900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104 CuadroTexto"/>
            <p:cNvSpPr txBox="1"/>
            <p:nvPr/>
          </p:nvSpPr>
          <p:spPr>
            <a:xfrm>
              <a:off x="3318129" y="5086350"/>
              <a:ext cx="1024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Apoiar a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creación de</a:t>
              </a:r>
            </a:p>
          </p:txBody>
        </p:sp>
        <p:sp>
          <p:nvSpPr>
            <p:cNvPr id="106" name="105 CuadroTexto"/>
            <p:cNvSpPr txBox="1"/>
            <p:nvPr/>
          </p:nvSpPr>
          <p:spPr>
            <a:xfrm>
              <a:off x="2886075" y="5534025"/>
              <a:ext cx="1885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500</a:t>
              </a:r>
            </a:p>
          </p:txBody>
        </p:sp>
        <p:sp>
          <p:nvSpPr>
            <p:cNvPr id="107" name="106 CuadroTexto"/>
            <p:cNvSpPr txBox="1"/>
            <p:nvPr/>
          </p:nvSpPr>
          <p:spPr>
            <a:xfrm>
              <a:off x="3258201" y="5981700"/>
              <a:ext cx="11441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Empresas de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Economía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Social</a:t>
              </a:r>
            </a:p>
          </p:txBody>
        </p:sp>
        <p:grpSp>
          <p:nvGrpSpPr>
            <p:cNvPr id="13" name="123 Grupo"/>
            <p:cNvGrpSpPr/>
            <p:nvPr/>
          </p:nvGrpSpPr>
          <p:grpSpPr>
            <a:xfrm>
              <a:off x="4448175" y="5153023"/>
              <a:ext cx="654503" cy="676200"/>
              <a:chOff x="4448175" y="5448299"/>
              <a:chExt cx="654503" cy="676200"/>
            </a:xfrm>
          </p:grpSpPr>
          <p:sp>
            <p:nvSpPr>
              <p:cNvPr id="109" name="108 Elipse"/>
              <p:cNvSpPr/>
              <p:nvPr/>
            </p:nvSpPr>
            <p:spPr>
              <a:xfrm>
                <a:off x="4448175" y="5448299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45" name="Picture 21" descr="C:\Users\Portatil Acer\Pictures\Presentaciones\material-design-icons-1.0.0\social\drawable-xxxhdpi\ic_group_add_white_48d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48175" y="5514975"/>
                <a:ext cx="609524" cy="60952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" name="139 Grupo"/>
          <p:cNvGrpSpPr/>
          <p:nvPr/>
        </p:nvGrpSpPr>
        <p:grpSpPr>
          <a:xfrm>
            <a:off x="4375149" y="332878"/>
            <a:ext cx="1957614" cy="2259466"/>
            <a:chOff x="4122966" y="2995612"/>
            <a:chExt cx="1807028" cy="2259466"/>
          </a:xfrm>
        </p:grpSpPr>
        <p:grpSp>
          <p:nvGrpSpPr>
            <p:cNvPr id="8" name="131 Grupo"/>
            <p:cNvGrpSpPr/>
            <p:nvPr/>
          </p:nvGrpSpPr>
          <p:grpSpPr>
            <a:xfrm>
              <a:off x="4122966" y="3448050"/>
              <a:ext cx="1807028" cy="1807028"/>
              <a:chOff x="4275366" y="3295650"/>
              <a:chExt cx="1807028" cy="1807028"/>
            </a:xfrm>
          </p:grpSpPr>
          <p:sp>
            <p:nvSpPr>
              <p:cNvPr id="87" name="86 Elipse"/>
              <p:cNvSpPr/>
              <p:nvPr/>
            </p:nvSpPr>
            <p:spPr>
              <a:xfrm>
                <a:off x="4275366" y="3295650"/>
                <a:ext cx="1807028" cy="1807028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87 CuadroTexto"/>
              <p:cNvSpPr txBox="1"/>
              <p:nvPr/>
            </p:nvSpPr>
            <p:spPr>
              <a:xfrm>
                <a:off x="4672331" y="3448050"/>
                <a:ext cx="10508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gl-ES" sz="14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Incrementar</a:t>
                </a:r>
              </a:p>
              <a:p>
                <a:pPr algn="ctr"/>
                <a:r>
                  <a:rPr lang="gl-ES" sz="14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un</a:t>
                </a:r>
              </a:p>
            </p:txBody>
          </p:sp>
          <p:sp>
            <p:nvSpPr>
              <p:cNvPr id="89" name="88 CuadroTexto"/>
              <p:cNvSpPr txBox="1"/>
              <p:nvPr/>
            </p:nvSpPr>
            <p:spPr>
              <a:xfrm>
                <a:off x="4653295" y="3829050"/>
                <a:ext cx="11079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gl-ES" sz="3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25%</a:t>
                </a:r>
              </a:p>
            </p:txBody>
          </p:sp>
          <p:sp>
            <p:nvSpPr>
              <p:cNvPr id="92" name="91 CuadroTexto"/>
              <p:cNvSpPr txBox="1"/>
              <p:nvPr/>
            </p:nvSpPr>
            <p:spPr>
              <a:xfrm>
                <a:off x="4565889" y="4276725"/>
                <a:ext cx="124471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gl-ES" sz="14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as prazas e as</a:t>
                </a:r>
              </a:p>
              <a:p>
                <a:pPr algn="ctr"/>
                <a:r>
                  <a:rPr lang="gl-ES" sz="14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Cualificacións</a:t>
                </a:r>
              </a:p>
              <a:p>
                <a:pPr algn="ctr"/>
                <a:r>
                  <a:rPr lang="gl-ES" sz="14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Profesionais</a:t>
                </a:r>
              </a:p>
            </p:txBody>
          </p:sp>
        </p:grpSp>
        <p:grpSp>
          <p:nvGrpSpPr>
            <p:cNvPr id="9" name="129 Grupo"/>
            <p:cNvGrpSpPr/>
            <p:nvPr/>
          </p:nvGrpSpPr>
          <p:grpSpPr>
            <a:xfrm>
              <a:off x="4684940" y="2995612"/>
              <a:ext cx="654503" cy="654503"/>
              <a:chOff x="3951515" y="3800474"/>
              <a:chExt cx="654503" cy="654503"/>
            </a:xfrm>
          </p:grpSpPr>
          <p:sp>
            <p:nvSpPr>
              <p:cNvPr id="90" name="89 Elipse"/>
              <p:cNvSpPr/>
              <p:nvPr/>
            </p:nvSpPr>
            <p:spPr>
              <a:xfrm>
                <a:off x="3951515" y="3800474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44" name="Picture 20" descr="C:\Users\Portatil Acer\Pictures\Presentaciones\material-design-icons-1.0.0\image\drawable-xxxhdpi\ic_rotate_right_white_48dp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71926" y="3819563"/>
                <a:ext cx="609524" cy="60952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" name="126 Grupo"/>
          <p:cNvGrpSpPr/>
          <p:nvPr/>
        </p:nvGrpSpPr>
        <p:grpSpPr>
          <a:xfrm>
            <a:off x="5993186" y="4560983"/>
            <a:ext cx="2274545" cy="1925657"/>
            <a:chOff x="5448300" y="4781549"/>
            <a:chExt cx="2099580" cy="1925657"/>
          </a:xfrm>
        </p:grpSpPr>
        <p:sp>
          <p:nvSpPr>
            <p:cNvPr id="116" name="115 Elipse"/>
            <p:cNvSpPr/>
            <p:nvPr/>
          </p:nvSpPr>
          <p:spPr>
            <a:xfrm>
              <a:off x="5448300" y="4781549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116 CuadroTexto"/>
            <p:cNvSpPr txBox="1"/>
            <p:nvPr/>
          </p:nvSpPr>
          <p:spPr>
            <a:xfrm>
              <a:off x="5955963" y="4905374"/>
              <a:ext cx="886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Aumentar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nun</a:t>
              </a:r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5750377" y="5395228"/>
              <a:ext cx="1247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20%</a:t>
              </a:r>
            </a:p>
          </p:txBody>
        </p:sp>
        <p:sp>
          <p:nvSpPr>
            <p:cNvPr id="119" name="118 CuadroTexto"/>
            <p:cNvSpPr txBox="1"/>
            <p:nvPr/>
          </p:nvSpPr>
          <p:spPr>
            <a:xfrm>
              <a:off x="5696745" y="5753099"/>
              <a:ext cx="130982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gl-E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os diagnósticos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RSE</a:t>
              </a:r>
            </a:p>
            <a:p>
              <a:pPr algn="ctr"/>
              <a:endParaRPr lang="gl-E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124 Grupo"/>
            <p:cNvGrpSpPr/>
            <p:nvPr/>
          </p:nvGrpSpPr>
          <p:grpSpPr>
            <a:xfrm>
              <a:off x="6893377" y="5153023"/>
              <a:ext cx="654503" cy="654503"/>
              <a:chOff x="6893377" y="5153023"/>
              <a:chExt cx="654503" cy="654503"/>
            </a:xfrm>
          </p:grpSpPr>
          <p:sp>
            <p:nvSpPr>
              <p:cNvPr id="121" name="120 Elipse"/>
              <p:cNvSpPr/>
              <p:nvPr/>
            </p:nvSpPr>
            <p:spPr>
              <a:xfrm>
                <a:off x="6893377" y="5153023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0" name="Picture 6" descr="C:\Users\Portatil Acer\Pictures\Presentaciones\material-design-icons-1.0.0\action\drawable-xxxhdpi\ic_search_white_48dp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1477" y="5153023"/>
                <a:ext cx="609524" cy="60952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7" cstate="print"/>
          <a:srcRect l="34874" t="19247" r="7878" b="6896"/>
          <a:stretch>
            <a:fillRect/>
          </a:stretch>
        </p:blipFill>
        <p:spPr bwMode="auto">
          <a:xfrm>
            <a:off x="4914436" y="3284388"/>
            <a:ext cx="1083734" cy="10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80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0359" y="2558473"/>
            <a:ext cx="78406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Estratexia do emprego </a:t>
            </a:r>
          </a:p>
          <a:p>
            <a:r>
              <a:rPr lang="gl-E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autónomo </a:t>
            </a:r>
            <a:r>
              <a:rPr lang="gl-E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gl-ES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0967" y="957032"/>
            <a:ext cx="1481969" cy="3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silueta galic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9" y="1304914"/>
            <a:ext cx="48958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59158" y="910785"/>
            <a:ext cx="6877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O EMPREGO AUTÓNOMO EN GALICIA </a:t>
            </a:r>
            <a:endParaRPr lang="gl-ES" sz="2800" b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3013" y="1941930"/>
            <a:ext cx="3943037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Galicia é a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Comunidade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máis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autónomos de España, 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1 de cada 4 </a:t>
            </a:r>
            <a:r>
              <a:rPr lang="es-ES" sz="1600" b="1" u="sng" dirty="0" err="1" smtClean="0">
                <a:solidFill>
                  <a:schemeClr val="accent1">
                    <a:lumMod val="75000"/>
                  </a:schemeClr>
                </a:solidFill>
              </a:rPr>
              <a:t>traballadores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 é autónomo</a:t>
            </a:r>
            <a:endParaRPr lang="es-ES" sz="1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32613" y="1823190"/>
            <a:ext cx="4187086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Contamos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b="1" u="sng" dirty="0" err="1" smtClean="0">
                <a:solidFill>
                  <a:schemeClr val="accent1">
                    <a:lumMod val="75000"/>
                  </a:schemeClr>
                </a:solidFill>
              </a:rPr>
              <a:t>emprego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 autónomo </a:t>
            </a:r>
            <a:r>
              <a:rPr lang="es-ES" sz="1600" b="1" u="sng" dirty="0" err="1" smtClean="0">
                <a:solidFill>
                  <a:schemeClr val="accent1">
                    <a:lumMod val="75000"/>
                  </a:schemeClr>
                </a:solidFill>
              </a:rPr>
              <a:t>máis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 igualitario de toda España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(43% son mulleres)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015" y="3435494"/>
            <a:ext cx="3943037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peso da agricultura e a pesca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é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moito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maior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en Galicia (24,9%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fronte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12,3%)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015" y="4987036"/>
            <a:ext cx="3943037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gl-ES" sz="1600" dirty="0">
                <a:solidFill>
                  <a:schemeClr val="accent1">
                    <a:lumMod val="75000"/>
                  </a:schemeClr>
                </a:solidFill>
              </a:rPr>
              <a:t>Estamos </a:t>
            </a:r>
            <a:r>
              <a:rPr lang="gl-ES" sz="1600" b="1" u="sng" dirty="0">
                <a:solidFill>
                  <a:schemeClr val="accent1">
                    <a:lumMod val="75000"/>
                  </a:schemeClr>
                </a:solidFill>
              </a:rPr>
              <a:t>por riba da media en autónomos</a:t>
            </a:r>
            <a:r>
              <a:rPr lang="gl-ES" sz="1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 asalariados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257802" y="3312383"/>
            <a:ext cx="4361898" cy="10772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gl-ES" sz="1600" dirty="0" smtClean="0">
                <a:solidFill>
                  <a:schemeClr val="accent1">
                    <a:lumMod val="75000"/>
                  </a:schemeClr>
                </a:solidFill>
              </a:rPr>
              <a:t>O emprego autónomo é </a:t>
            </a:r>
            <a:r>
              <a:rPr lang="gl-ES" sz="1600" b="1" u="sng" dirty="0" smtClean="0">
                <a:solidFill>
                  <a:schemeClr val="accent1">
                    <a:lumMod val="75000"/>
                  </a:schemeClr>
                </a:solidFill>
              </a:rPr>
              <a:t>mais estable en Galicia que na media de España</a:t>
            </a:r>
            <a:r>
              <a:rPr lang="gl-ES" sz="1600" dirty="0" smtClean="0">
                <a:solidFill>
                  <a:schemeClr val="accent1">
                    <a:lumMod val="75000"/>
                  </a:schemeClr>
                </a:solidFill>
              </a:rPr>
              <a:t>, estando por riba nas iniciativas de máis de 1 ano, e por debaixo nas de menos de 6 meses </a:t>
            </a:r>
            <a:endParaRPr lang="gl-E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18673" y="4982237"/>
            <a:ext cx="4101026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Galicia é a </a:t>
            </a:r>
            <a:r>
              <a:rPr lang="es-ES" sz="1600" b="1" u="sng" dirty="0" err="1" smtClean="0">
                <a:solidFill>
                  <a:schemeClr val="accent1">
                    <a:lumMod val="75000"/>
                  </a:schemeClr>
                </a:solidFill>
              </a:rPr>
              <a:t>comunidade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s-ES" sz="1600" b="1" u="sng" dirty="0" err="1" smtClean="0">
                <a:solidFill>
                  <a:schemeClr val="accent1">
                    <a:lumMod val="75000"/>
                  </a:schemeClr>
                </a:solidFill>
              </a:rPr>
              <a:t>máis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b="1" u="sng" dirty="0" err="1" smtClean="0">
                <a:solidFill>
                  <a:schemeClr val="accent1">
                    <a:lumMod val="75000"/>
                  </a:schemeClr>
                </a:solidFill>
              </a:rPr>
              <a:t>apoios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 públicos presta </a:t>
            </a:r>
            <a:r>
              <a:rPr lang="es-ES" sz="1600" b="1" u="sng" dirty="0" err="1" smtClean="0">
                <a:solidFill>
                  <a:schemeClr val="accent1">
                    <a:lumMod val="75000"/>
                  </a:schemeClr>
                </a:solidFill>
              </a:rPr>
              <a:t>aos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 autónomos</a:t>
            </a:r>
            <a:endParaRPr lang="es-ES" sz="1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Resultado de imagen de silueta galici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8" t="77663"/>
          <a:stretch/>
        </p:blipFill>
        <p:spPr bwMode="auto">
          <a:xfrm>
            <a:off x="524517" y="5256061"/>
            <a:ext cx="2635844" cy="11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silueta galici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0"/>
          <a:stretch/>
        </p:blipFill>
        <p:spPr bwMode="auto">
          <a:xfrm>
            <a:off x="2522361" y="1660172"/>
            <a:ext cx="5653538" cy="42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21 Conector angular"/>
          <p:cNvCxnSpPr>
            <a:stCxn id="8" idx="3"/>
            <a:endCxn id="7" idx="2"/>
          </p:cNvCxnSpPr>
          <p:nvPr/>
        </p:nvCxnSpPr>
        <p:spPr>
          <a:xfrm flipV="1">
            <a:off x="2630326" y="2390208"/>
            <a:ext cx="345773" cy="131819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6 Elipse"/>
          <p:cNvSpPr/>
          <p:nvPr/>
        </p:nvSpPr>
        <p:spPr>
          <a:xfrm>
            <a:off x="2976098" y="2219913"/>
            <a:ext cx="425274" cy="340589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67 Rectángulo redondeado"/>
          <p:cNvSpPr/>
          <p:nvPr/>
        </p:nvSpPr>
        <p:spPr>
          <a:xfrm>
            <a:off x="1371601" y="2309181"/>
            <a:ext cx="1258725" cy="42568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27.079.691 €</a:t>
            </a:r>
            <a:endParaRPr lang="gl-E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21 Conector angular"/>
          <p:cNvCxnSpPr>
            <a:stCxn id="10" idx="3"/>
            <a:endCxn id="53" idx="2"/>
          </p:cNvCxnSpPr>
          <p:nvPr/>
        </p:nvCxnSpPr>
        <p:spPr>
          <a:xfrm flipV="1">
            <a:off x="3874195" y="3076853"/>
            <a:ext cx="333205" cy="73122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73 Rectángulo redondeado"/>
          <p:cNvSpPr/>
          <p:nvPr/>
        </p:nvSpPr>
        <p:spPr>
          <a:xfrm>
            <a:off x="2794197" y="2981771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10.462.438 €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21 Conector angular"/>
          <p:cNvCxnSpPr>
            <a:stCxn id="12" idx="3"/>
            <a:endCxn id="52" idx="2"/>
          </p:cNvCxnSpPr>
          <p:nvPr/>
        </p:nvCxnSpPr>
        <p:spPr>
          <a:xfrm>
            <a:off x="4412136" y="3600105"/>
            <a:ext cx="277864" cy="1683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77 Rectángulo redondeado"/>
          <p:cNvSpPr/>
          <p:nvPr/>
        </p:nvSpPr>
        <p:spPr>
          <a:xfrm>
            <a:off x="3332138" y="3431899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26.900.000 €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21 Conector angular"/>
          <p:cNvCxnSpPr>
            <a:stCxn id="14" idx="3"/>
            <a:endCxn id="51" idx="2"/>
          </p:cNvCxnSpPr>
          <p:nvPr/>
        </p:nvCxnSpPr>
        <p:spPr>
          <a:xfrm>
            <a:off x="3202058" y="4120026"/>
            <a:ext cx="582008" cy="65960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81 Rectángulo redondeado"/>
          <p:cNvSpPr/>
          <p:nvPr/>
        </p:nvSpPr>
        <p:spPr>
          <a:xfrm>
            <a:off x="2122060" y="3951818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18.395.143 €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21 Conector angular"/>
          <p:cNvCxnSpPr>
            <a:stCxn id="16" idx="2"/>
            <a:endCxn id="50" idx="7"/>
          </p:cNvCxnSpPr>
          <p:nvPr/>
        </p:nvCxnSpPr>
        <p:spPr>
          <a:xfrm rot="5400000">
            <a:off x="2212353" y="5310801"/>
            <a:ext cx="268723" cy="288810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83 Rectángulo redondeado"/>
          <p:cNvSpPr/>
          <p:nvPr/>
        </p:nvSpPr>
        <p:spPr>
          <a:xfrm>
            <a:off x="1951117" y="4984434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Conv. Suspendida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21 Conector angular"/>
          <p:cNvCxnSpPr>
            <a:stCxn id="18" idx="0"/>
            <a:endCxn id="48" idx="6"/>
          </p:cNvCxnSpPr>
          <p:nvPr/>
        </p:nvCxnSpPr>
        <p:spPr>
          <a:xfrm rot="16200000" flipV="1">
            <a:off x="4391867" y="5427308"/>
            <a:ext cx="233322" cy="409217"/>
          </a:xfrm>
          <a:prstGeom prst="bentConnector2">
            <a:avLst/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89 Rectángulo redondeado"/>
          <p:cNvSpPr/>
          <p:nvPr/>
        </p:nvSpPr>
        <p:spPr>
          <a:xfrm>
            <a:off x="4173138" y="5748578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18.755.600 €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21 Conector angular"/>
          <p:cNvCxnSpPr>
            <a:stCxn id="20" idx="1"/>
            <a:endCxn id="47" idx="6"/>
          </p:cNvCxnSpPr>
          <p:nvPr/>
        </p:nvCxnSpPr>
        <p:spPr>
          <a:xfrm rot="10800000">
            <a:off x="6052288" y="4871784"/>
            <a:ext cx="269777" cy="207762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93 Rectángulo redondeado"/>
          <p:cNvSpPr/>
          <p:nvPr/>
        </p:nvSpPr>
        <p:spPr>
          <a:xfrm>
            <a:off x="6322064" y="4911342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279.100 €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1 Conector angular"/>
          <p:cNvCxnSpPr>
            <a:stCxn id="22" idx="0"/>
            <a:endCxn id="45" idx="6"/>
          </p:cNvCxnSpPr>
          <p:nvPr/>
        </p:nvCxnSpPr>
        <p:spPr>
          <a:xfrm rot="16200000" flipV="1">
            <a:off x="7895355" y="4103987"/>
            <a:ext cx="283211" cy="277877"/>
          </a:xfrm>
          <a:prstGeom prst="bentConnector2">
            <a:avLst/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95 Rectángulo redondeado"/>
          <p:cNvSpPr/>
          <p:nvPr/>
        </p:nvSpPr>
        <p:spPr>
          <a:xfrm>
            <a:off x="7635896" y="4384533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464.508 €</a:t>
            </a:r>
            <a:endParaRPr lang="gl-ES" sz="1000" b="1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1 Conector angular"/>
          <p:cNvCxnSpPr>
            <a:stCxn id="24" idx="2"/>
            <a:endCxn id="46" idx="6"/>
          </p:cNvCxnSpPr>
          <p:nvPr/>
        </p:nvCxnSpPr>
        <p:spPr>
          <a:xfrm rot="5400000">
            <a:off x="6422803" y="3984327"/>
            <a:ext cx="246011" cy="411308"/>
          </a:xfrm>
          <a:prstGeom prst="bentConnector2">
            <a:avLst/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97 Rectángulo redondeado"/>
          <p:cNvSpPr/>
          <p:nvPr/>
        </p:nvSpPr>
        <p:spPr>
          <a:xfrm>
            <a:off x="6211460" y="3730559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8.000.000 €</a:t>
            </a:r>
          </a:p>
          <a:p>
            <a:pPr algn="ctr"/>
            <a:r>
              <a:rPr lang="gl-ES" sz="1000" b="1" dirty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2015)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21 Conector angular"/>
          <p:cNvCxnSpPr>
            <a:stCxn id="26" idx="1"/>
            <a:endCxn id="44" idx="6"/>
          </p:cNvCxnSpPr>
          <p:nvPr/>
        </p:nvCxnSpPr>
        <p:spPr>
          <a:xfrm rot="10800000">
            <a:off x="7076752" y="3085317"/>
            <a:ext cx="387721" cy="231876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01 Rectángulo redondeado"/>
          <p:cNvSpPr/>
          <p:nvPr/>
        </p:nvSpPr>
        <p:spPr>
          <a:xfrm>
            <a:off x="7464474" y="3148989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4.883.456 €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1 Conector angular"/>
          <p:cNvCxnSpPr>
            <a:stCxn id="28" idx="3"/>
            <a:endCxn id="39" idx="2"/>
          </p:cNvCxnSpPr>
          <p:nvPr/>
        </p:nvCxnSpPr>
        <p:spPr>
          <a:xfrm>
            <a:off x="3423777" y="1939190"/>
            <a:ext cx="258691" cy="3129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03 Rectángulo redondeado"/>
          <p:cNvSpPr/>
          <p:nvPr/>
        </p:nvSpPr>
        <p:spPr>
          <a:xfrm>
            <a:off x="2343777" y="1770982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1.394.500 €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21 Conector angular"/>
          <p:cNvCxnSpPr>
            <a:stCxn id="30" idx="2"/>
            <a:endCxn id="42" idx="6"/>
          </p:cNvCxnSpPr>
          <p:nvPr/>
        </p:nvCxnSpPr>
        <p:spPr>
          <a:xfrm rot="5400000">
            <a:off x="6488163" y="1609391"/>
            <a:ext cx="151054" cy="1327609"/>
          </a:xfrm>
          <a:prstGeom prst="bentConnector2">
            <a:avLst/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07 Rectángulo redondeado"/>
          <p:cNvSpPr/>
          <p:nvPr/>
        </p:nvSpPr>
        <p:spPr>
          <a:xfrm>
            <a:off x="6687494" y="1861249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850.304 €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21 Conector angular"/>
          <p:cNvCxnSpPr>
            <a:stCxn id="32" idx="1"/>
            <a:endCxn id="41" idx="6"/>
          </p:cNvCxnSpPr>
          <p:nvPr/>
        </p:nvCxnSpPr>
        <p:spPr>
          <a:xfrm rot="10800000" flipV="1">
            <a:off x="5391888" y="1932947"/>
            <a:ext cx="128842" cy="110970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09 Rectángulo redondeado"/>
          <p:cNvSpPr/>
          <p:nvPr/>
        </p:nvSpPr>
        <p:spPr>
          <a:xfrm>
            <a:off x="5520730" y="1764739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6.231.280 €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21 Conector angular"/>
          <p:cNvCxnSpPr>
            <a:stCxn id="34" idx="0"/>
            <a:endCxn id="54" idx="4"/>
          </p:cNvCxnSpPr>
          <p:nvPr/>
        </p:nvCxnSpPr>
        <p:spPr>
          <a:xfrm rot="16200000" flipV="1">
            <a:off x="5210127" y="2785860"/>
            <a:ext cx="172854" cy="79424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13 Rectángulo redondeado"/>
          <p:cNvSpPr/>
          <p:nvPr/>
        </p:nvSpPr>
        <p:spPr>
          <a:xfrm>
            <a:off x="4796267" y="2912003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Conv. Suspendida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21 Conector angular"/>
          <p:cNvCxnSpPr>
            <a:stCxn id="36" idx="3"/>
            <a:endCxn id="49" idx="4"/>
          </p:cNvCxnSpPr>
          <p:nvPr/>
        </p:nvCxnSpPr>
        <p:spPr>
          <a:xfrm flipV="1">
            <a:off x="5330702" y="4288550"/>
            <a:ext cx="129341" cy="217143"/>
          </a:xfrm>
          <a:prstGeom prst="bentConnector2">
            <a:avLst/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117 Rectángulo redondeado"/>
          <p:cNvSpPr/>
          <p:nvPr/>
        </p:nvSpPr>
        <p:spPr>
          <a:xfrm>
            <a:off x="4250704" y="4337485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4.415.000 €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118 Rectángulo redondeado"/>
          <p:cNvSpPr/>
          <p:nvPr/>
        </p:nvSpPr>
        <p:spPr>
          <a:xfrm>
            <a:off x="3711256" y="2398456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9.700.000 €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21 Conector angular"/>
          <p:cNvCxnSpPr>
            <a:stCxn id="37" idx="0"/>
            <a:endCxn id="40" idx="4"/>
          </p:cNvCxnSpPr>
          <p:nvPr/>
        </p:nvCxnSpPr>
        <p:spPr>
          <a:xfrm rot="5400000" flipH="1" flipV="1">
            <a:off x="4324113" y="2091399"/>
            <a:ext cx="234194" cy="379912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22 Elipse"/>
          <p:cNvSpPr/>
          <p:nvPr/>
        </p:nvSpPr>
        <p:spPr>
          <a:xfrm>
            <a:off x="3682466" y="1772024"/>
            <a:ext cx="388620" cy="340589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125 Elipse"/>
          <p:cNvSpPr/>
          <p:nvPr/>
        </p:nvSpPr>
        <p:spPr>
          <a:xfrm>
            <a:off x="4436856" y="1823671"/>
            <a:ext cx="388620" cy="340589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126 Elipse"/>
          <p:cNvSpPr/>
          <p:nvPr/>
        </p:nvSpPr>
        <p:spPr>
          <a:xfrm>
            <a:off x="5003265" y="1873626"/>
            <a:ext cx="388620" cy="340589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127 Elipse"/>
          <p:cNvSpPr/>
          <p:nvPr/>
        </p:nvSpPr>
        <p:spPr>
          <a:xfrm>
            <a:off x="5511265" y="2178427"/>
            <a:ext cx="388620" cy="340589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128 Elipse"/>
          <p:cNvSpPr/>
          <p:nvPr/>
        </p:nvSpPr>
        <p:spPr>
          <a:xfrm>
            <a:off x="5943066" y="2584827"/>
            <a:ext cx="388620" cy="340589"/>
          </a:xfrm>
          <a:prstGeom prst="ellipse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129 Elipse"/>
          <p:cNvSpPr/>
          <p:nvPr/>
        </p:nvSpPr>
        <p:spPr>
          <a:xfrm>
            <a:off x="6688131" y="2915026"/>
            <a:ext cx="388620" cy="340589"/>
          </a:xfrm>
          <a:prstGeom prst="ellipse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130 Elipse"/>
          <p:cNvSpPr/>
          <p:nvPr/>
        </p:nvSpPr>
        <p:spPr>
          <a:xfrm>
            <a:off x="7509399" y="3931027"/>
            <a:ext cx="388620" cy="340589"/>
          </a:xfrm>
          <a:prstGeom prst="ellipse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131 Elipse"/>
          <p:cNvSpPr/>
          <p:nvPr/>
        </p:nvSpPr>
        <p:spPr>
          <a:xfrm>
            <a:off x="5951532" y="4142694"/>
            <a:ext cx="388620" cy="340589"/>
          </a:xfrm>
          <a:prstGeom prst="ellipse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132 Elipse"/>
          <p:cNvSpPr/>
          <p:nvPr/>
        </p:nvSpPr>
        <p:spPr>
          <a:xfrm>
            <a:off x="5663666" y="4701493"/>
            <a:ext cx="388620" cy="340589"/>
          </a:xfrm>
          <a:prstGeom prst="ellipse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133 Elipse"/>
          <p:cNvSpPr/>
          <p:nvPr/>
        </p:nvSpPr>
        <p:spPr>
          <a:xfrm>
            <a:off x="3915299" y="5344961"/>
            <a:ext cx="388620" cy="340589"/>
          </a:xfrm>
          <a:prstGeom prst="ellipse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134 Elipse"/>
          <p:cNvSpPr/>
          <p:nvPr/>
        </p:nvSpPr>
        <p:spPr>
          <a:xfrm>
            <a:off x="5265733" y="3947960"/>
            <a:ext cx="388620" cy="340589"/>
          </a:xfrm>
          <a:prstGeom prst="ellipse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151 Elipse"/>
          <p:cNvSpPr/>
          <p:nvPr/>
        </p:nvSpPr>
        <p:spPr>
          <a:xfrm>
            <a:off x="1870599" y="5539694"/>
            <a:ext cx="388620" cy="340589"/>
          </a:xfrm>
          <a:prstGeom prst="ellipse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52 Elipse"/>
          <p:cNvSpPr/>
          <p:nvPr/>
        </p:nvSpPr>
        <p:spPr>
          <a:xfrm>
            <a:off x="3784066" y="4015695"/>
            <a:ext cx="388620" cy="340589"/>
          </a:xfrm>
          <a:prstGeom prst="ellipse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153 Elipse"/>
          <p:cNvSpPr/>
          <p:nvPr/>
        </p:nvSpPr>
        <p:spPr>
          <a:xfrm>
            <a:off x="4690000" y="3431495"/>
            <a:ext cx="388620" cy="340589"/>
          </a:xfrm>
          <a:prstGeom prst="ellipse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154 Elipse"/>
          <p:cNvSpPr/>
          <p:nvPr/>
        </p:nvSpPr>
        <p:spPr>
          <a:xfrm>
            <a:off x="4207400" y="2906562"/>
            <a:ext cx="388620" cy="340589"/>
          </a:xfrm>
          <a:prstGeom prst="ellipse">
            <a:avLst/>
          </a:pr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155 Elipse"/>
          <p:cNvSpPr/>
          <p:nvPr/>
        </p:nvSpPr>
        <p:spPr>
          <a:xfrm>
            <a:off x="5062533" y="2398560"/>
            <a:ext cx="388620" cy="340589"/>
          </a:xfrm>
          <a:prstGeom prst="ellipse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21 Conector angular"/>
          <p:cNvCxnSpPr>
            <a:stCxn id="56" idx="1"/>
            <a:endCxn id="43" idx="6"/>
          </p:cNvCxnSpPr>
          <p:nvPr/>
        </p:nvCxnSpPr>
        <p:spPr>
          <a:xfrm rot="10800000" flipV="1">
            <a:off x="6331686" y="2617890"/>
            <a:ext cx="884976" cy="137228"/>
          </a:xfrm>
          <a:prstGeom prst="bentConnector3">
            <a:avLst>
              <a:gd name="adj1" fmla="val 50000"/>
            </a:avLst>
          </a:prstGeom>
          <a:ln w="28575">
            <a:solidFill>
              <a:srgbClr val="007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57 Rectángulo redondeado"/>
          <p:cNvSpPr/>
          <p:nvPr/>
        </p:nvSpPr>
        <p:spPr>
          <a:xfrm>
            <a:off x="7216662" y="2449686"/>
            <a:ext cx="1080000" cy="336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000" b="1" dirty="0" smtClean="0">
                <a:solidFill>
                  <a:srgbClr val="0078A8"/>
                </a:solidFill>
                <a:latin typeface="Arial" pitchFamily="34" charset="0"/>
                <a:cs typeface="Arial" pitchFamily="34" charset="0"/>
              </a:rPr>
              <a:t>6.096.076 €</a:t>
            </a:r>
            <a:endParaRPr lang="gl-ES" sz="1000" b="1" dirty="0">
              <a:solidFill>
                <a:srgbClr val="0078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60 Rectángulo redondeado"/>
          <p:cNvSpPr/>
          <p:nvPr/>
        </p:nvSpPr>
        <p:spPr>
          <a:xfrm>
            <a:off x="5654353" y="5515253"/>
            <a:ext cx="4078679" cy="8925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gl-E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Galicia é a CCAA que máis apoios pon a disposición dos autónomos</a:t>
            </a:r>
            <a:endParaRPr lang="gl-ES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88018" y="921548"/>
            <a:ext cx="8355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APOIOS PÚBLICOS AOS AUTÓNOMOS EN 2016</a:t>
            </a:r>
            <a:endParaRPr lang="gl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82735" y="1736830"/>
            <a:ext cx="2493855" cy="8367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gl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xénero </a:t>
            </a:r>
            <a:r>
              <a:rPr lang="gl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igualitario</a:t>
            </a:r>
            <a:r>
              <a:rPr lang="gl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gl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56,95% H; 43,05% M</a:t>
            </a:r>
            <a:r>
              <a:rPr lang="gl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gl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17648" y="2856222"/>
            <a:ext cx="2493855" cy="8367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sector </a:t>
            </a:r>
            <a:r>
              <a:rPr lang="gl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(59,29%)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88017" y="4331602"/>
            <a:ext cx="2493855" cy="8367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Cunha base de </a:t>
            </a:r>
            <a:r>
              <a:rPr lang="gl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cotización mínima </a:t>
            </a:r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(78,26%)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586091" y="1742096"/>
            <a:ext cx="2493855" cy="8367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gl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persoas asalariadas </a:t>
            </a:r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contratadas (80,30%)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828487" y="2978940"/>
            <a:ext cx="2493855" cy="8367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gl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gl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pluriactividade</a:t>
            </a:r>
            <a:r>
              <a:rPr lang="gl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(96,18%)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686130" y="4445057"/>
            <a:ext cx="2493855" cy="8367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Cunha antigüidade de </a:t>
            </a:r>
            <a:r>
              <a:rPr lang="gl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anos ou máis </a:t>
            </a:r>
            <a:r>
              <a:rPr lang="gl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(65,11%)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119" y="1678571"/>
            <a:ext cx="3060457" cy="432243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362594" y="889274"/>
            <a:ext cx="648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PERFIL DO AUTÓNOMO EN GALICIA</a:t>
            </a:r>
            <a:endParaRPr lang="gl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2232" y="1294043"/>
            <a:ext cx="8989462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emprego autónomo </a:t>
            </a:r>
            <a:r>
              <a:rPr lang="gl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contribúe de xeito esencial </a:t>
            </a: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xeración de riqueza e de emprego en Galicia</a:t>
            </a:r>
            <a:r>
              <a:rPr lang="gl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polo que esta Estratexia busca: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</a:t>
            </a:r>
            <a:r>
              <a:rPr lang="gl-ES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tanto a súa </a:t>
            </a:r>
            <a:r>
              <a:rPr lang="gl-E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gl-E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l-E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gl-E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l-E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</a:t>
            </a:r>
            <a:r>
              <a:rPr lang="gl-ES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cimentar a súa </a:t>
            </a:r>
            <a:r>
              <a:rPr lang="gl-E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</a:t>
            </a:r>
            <a:r>
              <a:rPr lang="gl-ES" sz="2000" u="sng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l-ES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gl-ES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</a:t>
            </a: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gl-E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calidade do emprego</a:t>
            </a:r>
            <a:r>
              <a:rPr lang="gl-ES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conta propia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</a:t>
            </a:r>
            <a:r>
              <a:rPr lang="gl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seu </a:t>
            </a:r>
            <a:r>
              <a:rPr lang="gl-E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crecemento e a mellora </a:t>
            </a:r>
            <a:r>
              <a:rPr lang="gl-E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actividade</a:t>
            </a: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gl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gl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abrirlles </a:t>
            </a:r>
            <a:r>
              <a:rPr lang="gl-E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</a:t>
            </a:r>
            <a:r>
              <a:rPr lang="gl-E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fórmulas</a:t>
            </a:r>
            <a:r>
              <a:rPr lang="gl-E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l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faciliten </a:t>
            </a:r>
            <a:r>
              <a:rPr lang="gl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desenvolvemento dos seus proxectos.</a:t>
            </a:r>
            <a:endParaRPr lang="gl-ES" sz="2000" u="sng" noProof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8017" y="781694"/>
            <a:ext cx="892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VISIÓN</a:t>
            </a:r>
            <a:endParaRPr lang="gl-ES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redondeado 8"/>
          <p:cNvSpPr/>
          <p:nvPr/>
        </p:nvSpPr>
        <p:spPr>
          <a:xfrm>
            <a:off x="588017" y="5493428"/>
            <a:ext cx="8599015" cy="8367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A GALICIA COMO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MELLOR ESPAZO PARA DESENVOLVER INICIATIVAS EXITOSAS NO EIDO DO AUTÓNOMO</a:t>
            </a:r>
            <a:endParaRPr lang="gl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4430323" y="4636545"/>
            <a:ext cx="914401" cy="71000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4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453001" y="1224650"/>
            <a:ext cx="9075628" cy="5193994"/>
            <a:chOff x="453000" y="1415150"/>
            <a:chExt cx="9075628" cy="5193994"/>
          </a:xfrm>
        </p:grpSpPr>
        <p:sp>
          <p:nvSpPr>
            <p:cNvPr id="2" name="1 Rectángulo"/>
            <p:cNvSpPr/>
            <p:nvPr/>
          </p:nvSpPr>
          <p:spPr>
            <a:xfrm>
              <a:off x="453000" y="1415150"/>
              <a:ext cx="9075628" cy="5193994"/>
            </a:xfrm>
            <a:prstGeom prst="rect">
              <a:avLst/>
            </a:prstGeom>
            <a:noFill/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15 CuadroTexto"/>
            <p:cNvSpPr txBox="1"/>
            <p:nvPr/>
          </p:nvSpPr>
          <p:spPr>
            <a:xfrm>
              <a:off x="7564096" y="3994166"/>
              <a:ext cx="1699265" cy="52322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gl-E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Creación da Oficina do Autónomo</a:t>
              </a:r>
              <a:endParaRPr lang="gl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3" name="102 Forma"/>
          <p:cNvCxnSpPr/>
          <p:nvPr/>
        </p:nvCxnSpPr>
        <p:spPr>
          <a:xfrm rot="16200000" flipH="1">
            <a:off x="3551635" y="4311811"/>
            <a:ext cx="2028947" cy="278491"/>
          </a:xfrm>
          <a:prstGeom prst="bentConnector3">
            <a:avLst>
              <a:gd name="adj1" fmla="val 99309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98 Forma"/>
          <p:cNvCxnSpPr/>
          <p:nvPr/>
        </p:nvCxnSpPr>
        <p:spPr>
          <a:xfrm rot="16200000" flipH="1">
            <a:off x="4398865" y="4543641"/>
            <a:ext cx="342570" cy="286587"/>
          </a:xfrm>
          <a:prstGeom prst="bentConnector3">
            <a:avLst>
              <a:gd name="adj1" fmla="val 9710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Forma"/>
          <p:cNvCxnSpPr>
            <a:stCxn id="88" idx="0"/>
            <a:endCxn id="16" idx="1"/>
          </p:cNvCxnSpPr>
          <p:nvPr/>
        </p:nvCxnSpPr>
        <p:spPr>
          <a:xfrm rot="16200000" flipH="1">
            <a:off x="4085762" y="3769591"/>
            <a:ext cx="968778" cy="286582"/>
          </a:xfrm>
          <a:prstGeom prst="bentConnector4">
            <a:avLst>
              <a:gd name="adj1" fmla="val 0"/>
              <a:gd name="adj2" fmla="val 1216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Forma"/>
          <p:cNvCxnSpPr/>
          <p:nvPr/>
        </p:nvCxnSpPr>
        <p:spPr>
          <a:xfrm rot="16200000" flipH="1">
            <a:off x="7139804" y="3621933"/>
            <a:ext cx="566317" cy="244174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Forma"/>
          <p:cNvCxnSpPr/>
          <p:nvPr/>
        </p:nvCxnSpPr>
        <p:spPr>
          <a:xfrm rot="16200000" flipH="1">
            <a:off x="6893331" y="3900769"/>
            <a:ext cx="1059254" cy="244174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Forma"/>
          <p:cNvCxnSpPr/>
          <p:nvPr/>
        </p:nvCxnSpPr>
        <p:spPr>
          <a:xfrm rot="16200000" flipH="1">
            <a:off x="6646866" y="4098685"/>
            <a:ext cx="1552191" cy="244174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971540" y="3756203"/>
            <a:ext cx="1414137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                da actividade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7 CuadroTexto"/>
          <p:cNvSpPr txBox="1"/>
          <p:nvPr/>
        </p:nvSpPr>
        <p:spPr>
          <a:xfrm>
            <a:off x="4705350" y="3814596"/>
            <a:ext cx="136882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Conciliación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3442" y="4135660"/>
            <a:ext cx="1629405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e saúde laboral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971538" y="5066476"/>
            <a:ext cx="145903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 xeracional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11 CuadroTexto"/>
          <p:cNvSpPr txBox="1"/>
          <p:nvPr/>
        </p:nvSpPr>
        <p:spPr>
          <a:xfrm>
            <a:off x="4754942" y="4676393"/>
            <a:ext cx="1686504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s-E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es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Empresarial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13 CuadroTexto"/>
          <p:cNvSpPr txBox="1"/>
          <p:nvPr/>
        </p:nvSpPr>
        <p:spPr>
          <a:xfrm>
            <a:off x="1971538" y="4424911"/>
            <a:ext cx="1677862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       da actividade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5 CuadroTexto"/>
          <p:cNvSpPr txBox="1"/>
          <p:nvPr/>
        </p:nvSpPr>
        <p:spPr>
          <a:xfrm>
            <a:off x="1597298" y="2562421"/>
            <a:ext cx="1537479" cy="7017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APOIOS 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5 CuadroTexto"/>
          <p:cNvSpPr txBox="1"/>
          <p:nvPr/>
        </p:nvSpPr>
        <p:spPr>
          <a:xfrm>
            <a:off x="4238783" y="2562419"/>
            <a:ext cx="1668300" cy="7017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DA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CALIDADE 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5 CuadroTexto"/>
          <p:cNvSpPr txBox="1"/>
          <p:nvPr/>
        </p:nvSpPr>
        <p:spPr>
          <a:xfrm>
            <a:off x="7070879" y="2562419"/>
            <a:ext cx="1668300" cy="7017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15 CuadroTexto"/>
          <p:cNvSpPr txBox="1"/>
          <p:nvPr/>
        </p:nvSpPr>
        <p:spPr>
          <a:xfrm>
            <a:off x="7545047" y="4334997"/>
            <a:ext cx="188941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 TIC e de estudos de mercado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ángulo redondeado 1"/>
          <p:cNvSpPr/>
          <p:nvPr/>
        </p:nvSpPr>
        <p:spPr>
          <a:xfrm>
            <a:off x="634226" y="1715070"/>
            <a:ext cx="2575160" cy="76193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INCORPORAR NOVAS PERSOAS E FORTALECER            O EMPREGO AUTÓNOMO</a:t>
            </a:r>
          </a:p>
        </p:txBody>
      </p:sp>
      <p:sp>
        <p:nvSpPr>
          <p:cNvPr id="84" name="Rectángulo redondeado 1"/>
          <p:cNvSpPr/>
          <p:nvPr/>
        </p:nvSpPr>
        <p:spPr>
          <a:xfrm>
            <a:off x="3377312" y="1715070"/>
            <a:ext cx="2575160" cy="76193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FACILITAR MELLORES CONDICIÓNS  PARA  </a:t>
            </a:r>
            <a:endParaRPr lang="gl-E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gl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AUTÓNOMO</a:t>
            </a:r>
            <a:endParaRPr lang="gl-E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ángulo redondeado 1"/>
          <p:cNvSpPr/>
          <p:nvPr/>
        </p:nvSpPr>
        <p:spPr>
          <a:xfrm>
            <a:off x="6209406" y="1715070"/>
            <a:ext cx="2575160" cy="76193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SIMPLIFICAR E AXILIZAR                   A INTERACCIÓN CO              COLECTIVO AUTÓNOMO</a:t>
            </a:r>
          </a:p>
        </p:txBody>
      </p:sp>
      <p:sp>
        <p:nvSpPr>
          <p:cNvPr id="86" name="85 CuadroTexto"/>
          <p:cNvSpPr txBox="1"/>
          <p:nvPr/>
        </p:nvSpPr>
        <p:spPr>
          <a:xfrm>
            <a:off x="590684" y="664048"/>
            <a:ext cx="8560737" cy="695492"/>
          </a:xfrm>
          <a:prstGeom prst="rect">
            <a:avLst/>
          </a:prstGeom>
          <a:noFill/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RETOS</a:t>
            </a:r>
            <a:endParaRPr lang="es-E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1217009" y="3428494"/>
            <a:ext cx="936000" cy="2184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DURANTE</a:t>
            </a:r>
            <a:endParaRPr lang="es-E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Rectángulo"/>
          <p:cNvSpPr/>
          <p:nvPr/>
        </p:nvSpPr>
        <p:spPr>
          <a:xfrm>
            <a:off x="3958860" y="3428494"/>
            <a:ext cx="936000" cy="2184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MEDIANTE</a:t>
            </a:r>
            <a:endParaRPr lang="es-E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88 Rectángulo"/>
          <p:cNvSpPr/>
          <p:nvPr/>
        </p:nvSpPr>
        <p:spPr>
          <a:xfrm>
            <a:off x="6789726" y="3428494"/>
            <a:ext cx="1022292" cy="2184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_tradnl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TRAVÉS DE</a:t>
            </a:r>
            <a:endParaRPr lang="es-ES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92 Forma"/>
          <p:cNvCxnSpPr>
            <a:stCxn id="87" idx="2"/>
            <a:endCxn id="6" idx="1"/>
          </p:cNvCxnSpPr>
          <p:nvPr/>
        </p:nvCxnSpPr>
        <p:spPr>
          <a:xfrm rot="16200000" flipH="1">
            <a:off x="1642857" y="3689131"/>
            <a:ext cx="370836" cy="286530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Forma"/>
          <p:cNvCxnSpPr>
            <a:stCxn id="87" idx="2"/>
            <a:endCxn id="36" idx="1"/>
          </p:cNvCxnSpPr>
          <p:nvPr/>
        </p:nvCxnSpPr>
        <p:spPr>
          <a:xfrm rot="16200000" flipH="1">
            <a:off x="1308501" y="4023485"/>
            <a:ext cx="1039544" cy="286529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Forma"/>
          <p:cNvCxnSpPr>
            <a:stCxn id="87" idx="2"/>
            <a:endCxn id="26" idx="1"/>
          </p:cNvCxnSpPr>
          <p:nvPr/>
        </p:nvCxnSpPr>
        <p:spPr>
          <a:xfrm rot="16200000" flipH="1">
            <a:off x="987720" y="4344267"/>
            <a:ext cx="1681109" cy="286529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Forma"/>
          <p:cNvCxnSpPr>
            <a:stCxn id="88" idx="2"/>
            <a:endCxn id="11" idx="1"/>
          </p:cNvCxnSpPr>
          <p:nvPr/>
        </p:nvCxnSpPr>
        <p:spPr>
          <a:xfrm rot="16200000" flipH="1">
            <a:off x="4405352" y="3668485"/>
            <a:ext cx="321506" cy="278490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5 CuadroTexto"/>
          <p:cNvSpPr txBox="1"/>
          <p:nvPr/>
        </p:nvSpPr>
        <p:spPr>
          <a:xfrm>
            <a:off x="7566522" y="4864496"/>
            <a:ext cx="1409053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7 CuadroTexto"/>
          <p:cNvSpPr txBox="1"/>
          <p:nvPr/>
        </p:nvSpPr>
        <p:spPr>
          <a:xfrm>
            <a:off x="4773412" y="5199613"/>
            <a:ext cx="125777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gl-E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de competencias</a:t>
            </a:r>
            <a:endParaRPr lang="gl-E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1013" y="2393813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92D050"/>
                </a:solidFill>
                <a:latin typeface="Albertus Extra Bold" panose="020E0802040304020204" pitchFamily="34" charset="0"/>
              </a:rPr>
              <a:t>1</a:t>
            </a:r>
            <a:endParaRPr lang="gl-ES" sz="6600" b="1" dirty="0">
              <a:solidFill>
                <a:srgbClr val="92D050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486794" y="2410311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C00000"/>
                </a:solidFill>
                <a:latin typeface="Albertus Extra Bold" panose="020E0802040304020204" pitchFamily="34" charset="0"/>
              </a:rPr>
              <a:t>2</a:t>
            </a:r>
            <a:endParaRPr lang="gl-ES" sz="6600" b="1" dirty="0">
              <a:solidFill>
                <a:srgbClr val="C00000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6331314" y="240665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chemeClr val="accent4">
                    <a:lumMod val="75000"/>
                  </a:schemeClr>
                </a:solidFill>
                <a:latin typeface="Albertus Extra Bold" panose="020E0802040304020204" pitchFamily="34" charset="0"/>
              </a:rPr>
              <a:t>3</a:t>
            </a:r>
            <a:endParaRPr lang="gl-ES" sz="6600" b="1" dirty="0">
              <a:solidFill>
                <a:schemeClr val="accent4">
                  <a:lumMod val="75000"/>
                </a:schemeClr>
              </a:solidFill>
              <a:latin typeface="Albertus Extra Bold" panose="020E08020403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3314349" y="3434526"/>
            <a:ext cx="9493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25 CuadroTexto"/>
          <p:cNvSpPr txBox="1"/>
          <p:nvPr/>
        </p:nvSpPr>
        <p:spPr>
          <a:xfrm>
            <a:off x="4263703" y="1314572"/>
            <a:ext cx="5284902" cy="1384995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gl-E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Axudas ao inicio de actividade. 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2. Ampliación da tarifa plana. </a:t>
            </a:r>
            <a:r>
              <a:rPr lang="gl-ES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3</a:t>
            </a:r>
            <a:r>
              <a:rPr lang="gl-E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Axudas 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investimentos. 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4. </a:t>
            </a:r>
            <a:r>
              <a:rPr lang="gl-E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spazos de </a:t>
            </a:r>
            <a:r>
              <a:rPr lang="gl-ES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coworking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gl-E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133089" y="999797"/>
            <a:ext cx="3428845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da actividade</a:t>
            </a:r>
            <a:endParaRPr lang="gl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133089" y="5303877"/>
            <a:ext cx="355948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 xeracional</a:t>
            </a:r>
            <a:endParaRPr lang="gl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3 CuadroTexto"/>
          <p:cNvSpPr txBox="1"/>
          <p:nvPr/>
        </p:nvSpPr>
        <p:spPr>
          <a:xfrm>
            <a:off x="4133089" y="3280641"/>
            <a:ext cx="366108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da actividade</a:t>
            </a:r>
            <a:endParaRPr lang="gl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25 Forma"/>
          <p:cNvCxnSpPr>
            <a:endCxn id="13" idx="1"/>
          </p:cNvCxnSpPr>
          <p:nvPr/>
        </p:nvCxnSpPr>
        <p:spPr>
          <a:xfrm rot="5400000" flipH="1" flipV="1">
            <a:off x="2590993" y="1892430"/>
            <a:ext cx="2265452" cy="818740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Forma"/>
          <p:cNvCxnSpPr>
            <a:endCxn id="14" idx="1"/>
          </p:cNvCxnSpPr>
          <p:nvPr/>
        </p:nvCxnSpPr>
        <p:spPr>
          <a:xfrm rot="16200000" flipH="1">
            <a:off x="2704405" y="4044470"/>
            <a:ext cx="2038628" cy="818740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25 CuadroTexto"/>
          <p:cNvSpPr txBox="1"/>
          <p:nvPr/>
        </p:nvSpPr>
        <p:spPr>
          <a:xfrm>
            <a:off x="4263703" y="3587086"/>
            <a:ext cx="5284902" cy="138499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5. Bono autónomo.</a:t>
            </a:r>
            <a:r>
              <a:rPr lang="gl-ES" sz="1400" b="1" dirty="0">
                <a:solidFill>
                  <a:srgbClr val="009EE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gl-ES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6. </a:t>
            </a:r>
            <a:r>
              <a:rPr lang="gl-E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Apoios 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financeiros.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gl-E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Incentivos á contratación.</a:t>
            </a:r>
            <a:endParaRPr lang="gl-E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gl-E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Axudas para a integración en cooperativas</a:t>
            </a: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gl-E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25 CuadroTexto"/>
          <p:cNvSpPr txBox="1"/>
          <p:nvPr/>
        </p:nvSpPr>
        <p:spPr>
          <a:xfrm>
            <a:off x="4263703" y="5611605"/>
            <a:ext cx="5284902" cy="41549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9. Programa para a continuidade dos negocios. </a:t>
            </a:r>
            <a:r>
              <a:rPr lang="gl-ES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5 CuadroTexto"/>
          <p:cNvSpPr txBox="1"/>
          <p:nvPr/>
        </p:nvSpPr>
        <p:spPr>
          <a:xfrm>
            <a:off x="1592579" y="3066516"/>
            <a:ext cx="1537479" cy="7017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APOIOS 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22692" y="2855356"/>
            <a:ext cx="7841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</a:t>
            </a:r>
            <a:endParaRPr lang="gl-ES" sz="70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7 Redondear rectángulo de esquina del mismo lado"/>
          <p:cNvSpPr/>
          <p:nvPr/>
        </p:nvSpPr>
        <p:spPr>
          <a:xfrm>
            <a:off x="3539264" y="1932394"/>
            <a:ext cx="6029325" cy="1022848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17 Redondear rectángulo de esquina del mismo lado"/>
          <p:cNvSpPr/>
          <p:nvPr/>
        </p:nvSpPr>
        <p:spPr>
          <a:xfrm>
            <a:off x="389934" y="1940489"/>
            <a:ext cx="6660000" cy="984213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itchFamily="34" charset="0"/>
              </a:rPr>
              <a:t>ACCIÓN 1 	</a:t>
            </a:r>
            <a:r>
              <a:rPr lang="gl-ES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REFORZADA</a:t>
            </a:r>
            <a:r>
              <a:rPr lang="gl-ES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gl-ES" sz="1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Apoio ao inicio da actividade</a:t>
            </a:r>
            <a:endParaRPr lang="gl-E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8 Rectángulo redondeado"/>
          <p:cNvSpPr/>
          <p:nvPr/>
        </p:nvSpPr>
        <p:spPr>
          <a:xfrm>
            <a:off x="357198" y="2559735"/>
            <a:ext cx="9180000" cy="1904063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2.000 €</a:t>
            </a:r>
            <a:r>
              <a:rPr lang="gl-E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de apoio ao autónomo sen necesidade de investimentos, e </a:t>
            </a:r>
            <a:r>
              <a:rPr lang="gl-ES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4.000 €</a:t>
            </a:r>
            <a:r>
              <a:rPr lang="gl-E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para o autónomo xuvenil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gl-E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25% adicional aos </a:t>
            </a:r>
            <a:r>
              <a:rPr lang="gl-E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colectivos </a:t>
            </a:r>
            <a:r>
              <a:rPr lang="gl-E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prioritarios:</a:t>
            </a: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mulleres</a:t>
            </a:r>
            <a:r>
              <a:rPr lang="gl-ES" sz="1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, persoas con discapacidade, 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unidade </a:t>
            </a:r>
            <a:r>
              <a:rPr lang="gl-ES" sz="1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familiar en 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desemprego e/ou os que desenvolvan </a:t>
            </a:r>
            <a:r>
              <a:rPr lang="gl-ES" sz="1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 súa actividade no rural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 previsión é </a:t>
            </a:r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chegar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ata </a:t>
            </a:r>
            <a:r>
              <a:rPr lang="es-E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4.000 autónomos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gl-ES" sz="160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18 Rectángulo redondeado"/>
          <p:cNvSpPr/>
          <p:nvPr/>
        </p:nvSpPr>
        <p:spPr>
          <a:xfrm>
            <a:off x="357198" y="4463798"/>
            <a:ext cx="9180000" cy="33426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axudas de periodicidade anual.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256688" y="632727"/>
            <a:ext cx="6192290" cy="1107996"/>
            <a:chOff x="256688" y="835927"/>
            <a:chExt cx="6192290" cy="1107996"/>
          </a:xfrm>
        </p:grpSpPr>
        <p:sp>
          <p:nvSpPr>
            <p:cNvPr id="10" name="5 CuadroTexto"/>
            <p:cNvSpPr txBox="1"/>
            <p:nvPr/>
          </p:nvSpPr>
          <p:spPr>
            <a:xfrm>
              <a:off x="937333" y="1025571"/>
              <a:ext cx="1537479" cy="7017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DOS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APOIOS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56688" y="835927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1</a:t>
              </a:r>
              <a:endParaRPr lang="gl-ES" sz="6600" b="1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2474812" y="1408151"/>
              <a:ext cx="9493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3020133" y="1220648"/>
              <a:ext cx="3428845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INICIO DA ACTIVIDADE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18 Rectángulo redondeado"/>
          <p:cNvSpPr/>
          <p:nvPr/>
        </p:nvSpPr>
        <p:spPr>
          <a:xfrm>
            <a:off x="335683" y="4798060"/>
            <a:ext cx="1422441" cy="40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4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45 Redondear rectángulo de esquina del mismo lado"/>
          <p:cNvSpPr/>
          <p:nvPr/>
        </p:nvSpPr>
        <p:spPr>
          <a:xfrm>
            <a:off x="3533778" y="1828802"/>
            <a:ext cx="6029325" cy="90833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6" name="25 Redondear rectángulo de esquina del mismo lado"/>
          <p:cNvSpPr/>
          <p:nvPr/>
        </p:nvSpPr>
        <p:spPr>
          <a:xfrm>
            <a:off x="388586" y="1828802"/>
            <a:ext cx="6660000" cy="90833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itchFamily="34" charset="0"/>
              </a:rPr>
              <a:t>ACCIÓN 2 					</a:t>
            </a:r>
            <a:r>
              <a:rPr lang="gl-E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Ampliación da tarifa plana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26 Rectángulo redondeado"/>
          <p:cNvSpPr/>
          <p:nvPr/>
        </p:nvSpPr>
        <p:spPr>
          <a:xfrm>
            <a:off x="388586" y="2473924"/>
            <a:ext cx="9180000" cy="2930466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b="1" u="sng" dirty="0" err="1" smtClean="0">
                <a:latin typeface="Arial" panose="020B0604020202020204" pitchFamily="34" charset="0"/>
                <a:cs typeface="Arial" pitchFamily="34" charset="0"/>
              </a:rPr>
              <a:t>Amplíación</a:t>
            </a:r>
            <a:r>
              <a:rPr lang="gl-ES" sz="1600" b="1" u="sng" dirty="0" smtClean="0">
                <a:latin typeface="Arial" panose="020B0604020202020204" pitchFamily="34" charset="0"/>
                <a:cs typeface="Arial" pitchFamily="34" charset="0"/>
              </a:rPr>
              <a:t> da </a:t>
            </a:r>
            <a:r>
              <a:rPr lang="gl-ES" sz="1600" b="1" u="sng" dirty="0">
                <a:latin typeface="Arial" panose="020B0604020202020204" pitchFamily="34" charset="0"/>
                <a:cs typeface="Arial" pitchFamily="34" charset="0"/>
              </a:rPr>
              <a:t>Tarifa </a:t>
            </a:r>
            <a:r>
              <a:rPr lang="gl-ES" sz="1600" b="1" u="sng" dirty="0" smtClean="0">
                <a:latin typeface="Arial" panose="020B0604020202020204" pitchFamily="34" charset="0"/>
                <a:cs typeface="Arial" pitchFamily="34" charset="0"/>
              </a:rPr>
              <a:t>Plana de 50 euros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600" b="1" u="sng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600" b="1" u="sng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600" b="1" u="sng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600" b="1" u="sng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600" b="1" u="sng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600" b="1" u="sng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" panose="020B0604020202020204" pitchFamily="34" charset="0"/>
                <a:cs typeface="Arial" pitchFamily="34" charset="0"/>
              </a:rPr>
              <a:t>A previsión é </a:t>
            </a:r>
            <a:r>
              <a:rPr lang="es-ES" sz="1600" dirty="0" err="1" smtClean="0">
                <a:latin typeface="Arial" panose="020B0604020202020204" pitchFamily="34" charset="0"/>
                <a:cs typeface="Arial" pitchFamily="34" charset="0"/>
              </a:rPr>
              <a:t>chegar</a:t>
            </a:r>
            <a:r>
              <a:rPr lang="es-ES" sz="1600" dirty="0" smtClean="0">
                <a:latin typeface="Arial" panose="020B0604020202020204" pitchFamily="34" charset="0"/>
                <a:cs typeface="Arial" pitchFamily="34" charset="0"/>
              </a:rPr>
              <a:t> a </a:t>
            </a:r>
            <a:r>
              <a:rPr lang="es-ES" sz="1600" b="1" u="sng" dirty="0" smtClean="0">
                <a:latin typeface="Arial" panose="020B0604020202020204" pitchFamily="34" charset="0"/>
                <a:cs typeface="Arial" pitchFamily="34" charset="0"/>
              </a:rPr>
              <a:t>5.000 autónomos, </a:t>
            </a:r>
            <a:r>
              <a:rPr lang="es-ES" sz="1600" dirty="0" smtClean="0">
                <a:latin typeface="Arial" panose="020B0604020202020204" pitchFamily="34" charset="0"/>
                <a:cs typeface="Arial" pitchFamily="34" charset="0"/>
              </a:rPr>
              <a:t>en función dos ingresos acreditados polo autónomo</a:t>
            </a:r>
            <a:endParaRPr lang="gl-ES" sz="1600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gl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13 Rectángulo"/>
          <p:cNvSpPr/>
          <p:nvPr/>
        </p:nvSpPr>
        <p:spPr>
          <a:xfrm>
            <a:off x="4171950" y="3074699"/>
            <a:ext cx="1295400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50 €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16 CuadroTexto"/>
          <p:cNvSpPr txBox="1"/>
          <p:nvPr/>
        </p:nvSpPr>
        <p:spPr>
          <a:xfrm>
            <a:off x="8515351" y="3408075"/>
            <a:ext cx="9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 </a:t>
            </a:r>
          </a:p>
          <a:p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Mínima </a:t>
            </a:r>
          </a:p>
          <a:p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Cotización</a:t>
            </a:r>
            <a:endParaRPr lang="es-E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17 Rectángulo"/>
          <p:cNvSpPr/>
          <p:nvPr/>
        </p:nvSpPr>
        <p:spPr>
          <a:xfrm>
            <a:off x="920557" y="3389342"/>
            <a:ext cx="323850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1" name="18 Rectángulo"/>
          <p:cNvSpPr/>
          <p:nvPr/>
        </p:nvSpPr>
        <p:spPr>
          <a:xfrm>
            <a:off x="4171950" y="3390974"/>
            <a:ext cx="1295400" cy="1080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19 Rectángulo"/>
          <p:cNvSpPr/>
          <p:nvPr/>
        </p:nvSpPr>
        <p:spPr>
          <a:xfrm>
            <a:off x="920557" y="3922742"/>
            <a:ext cx="323850" cy="28575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3" name="20 Rectángulo"/>
          <p:cNvSpPr/>
          <p:nvPr/>
        </p:nvSpPr>
        <p:spPr>
          <a:xfrm>
            <a:off x="5505450" y="3930974"/>
            <a:ext cx="12954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21 Rectángulo"/>
          <p:cNvSpPr/>
          <p:nvPr/>
        </p:nvSpPr>
        <p:spPr>
          <a:xfrm>
            <a:off x="5505450" y="3390974"/>
            <a:ext cx="1295400" cy="540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22 Rectángulo"/>
          <p:cNvSpPr/>
          <p:nvPr/>
        </p:nvSpPr>
        <p:spPr>
          <a:xfrm>
            <a:off x="6838950" y="3390974"/>
            <a:ext cx="1295400" cy="360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23 Rectángulo"/>
          <p:cNvSpPr/>
          <p:nvPr/>
        </p:nvSpPr>
        <p:spPr>
          <a:xfrm>
            <a:off x="6838950" y="3750974"/>
            <a:ext cx="1295400" cy="72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24 Rectángulo"/>
          <p:cNvSpPr/>
          <p:nvPr/>
        </p:nvSpPr>
        <p:spPr>
          <a:xfrm>
            <a:off x="5505450" y="3074699"/>
            <a:ext cx="1295400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50 €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37 Rectángulo"/>
          <p:cNvSpPr/>
          <p:nvPr/>
        </p:nvSpPr>
        <p:spPr>
          <a:xfrm>
            <a:off x="6838950" y="3074699"/>
            <a:ext cx="1295400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50 €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38 Cerrar llave"/>
          <p:cNvSpPr/>
          <p:nvPr/>
        </p:nvSpPr>
        <p:spPr>
          <a:xfrm>
            <a:off x="8296276" y="3046127"/>
            <a:ext cx="95250" cy="145732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39 Rectángulo"/>
          <p:cNvSpPr/>
          <p:nvPr/>
        </p:nvSpPr>
        <p:spPr>
          <a:xfrm>
            <a:off x="920557" y="4418042"/>
            <a:ext cx="323850" cy="285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" name="40 CuadroTexto"/>
          <p:cNvSpPr txBox="1"/>
          <p:nvPr/>
        </p:nvSpPr>
        <p:spPr>
          <a:xfrm>
            <a:off x="1225360" y="334755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Achega persoa autónoma</a:t>
            </a:r>
            <a:endParaRPr lang="gl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41 CuadroTexto"/>
          <p:cNvSpPr txBox="1"/>
          <p:nvPr/>
        </p:nvSpPr>
        <p:spPr>
          <a:xfrm>
            <a:off x="1225359" y="388095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Achega Estado</a:t>
            </a:r>
            <a:endParaRPr lang="gl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42 CuadroTexto"/>
          <p:cNvSpPr txBox="1"/>
          <p:nvPr/>
        </p:nvSpPr>
        <p:spPr>
          <a:xfrm>
            <a:off x="1225359" y="437625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Achega Xunta de Galicia</a:t>
            </a:r>
            <a:endParaRPr lang="gl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43 CuadroTexto"/>
          <p:cNvSpPr txBox="1"/>
          <p:nvPr/>
        </p:nvSpPr>
        <p:spPr>
          <a:xfrm>
            <a:off x="4004138" y="4685721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</a:p>
        </p:txBody>
      </p:sp>
      <p:sp>
        <p:nvSpPr>
          <p:cNvPr id="75" name="44 CuadroTexto"/>
          <p:cNvSpPr txBox="1"/>
          <p:nvPr/>
        </p:nvSpPr>
        <p:spPr>
          <a:xfrm>
            <a:off x="5851903" y="464830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l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meses</a:t>
            </a:r>
            <a:endParaRPr lang="gl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ector recto 75"/>
          <p:cNvCxnSpPr/>
          <p:nvPr/>
        </p:nvCxnSpPr>
        <p:spPr>
          <a:xfrm flipV="1">
            <a:off x="4153913" y="4617897"/>
            <a:ext cx="3993732" cy="77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ángulo 76"/>
          <p:cNvSpPr/>
          <p:nvPr/>
        </p:nvSpPr>
        <p:spPr>
          <a:xfrm>
            <a:off x="5478652" y="4552552"/>
            <a:ext cx="18000" cy="176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6818005" y="4552552"/>
            <a:ext cx="18000" cy="176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8150458" y="4552552"/>
            <a:ext cx="18000" cy="176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4150505" y="4552552"/>
            <a:ext cx="18000" cy="176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43 CuadroTexto"/>
          <p:cNvSpPr txBox="1"/>
          <p:nvPr/>
        </p:nvSpPr>
        <p:spPr>
          <a:xfrm>
            <a:off x="5326575" y="4685721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6</a:t>
            </a:r>
            <a:endParaRPr lang="gl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43 CuadroTexto"/>
          <p:cNvSpPr txBox="1"/>
          <p:nvPr/>
        </p:nvSpPr>
        <p:spPr>
          <a:xfrm>
            <a:off x="6595215" y="4685721"/>
            <a:ext cx="44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12</a:t>
            </a:r>
            <a:endParaRPr lang="gl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43 CuadroTexto"/>
          <p:cNvSpPr txBox="1"/>
          <p:nvPr/>
        </p:nvSpPr>
        <p:spPr>
          <a:xfrm>
            <a:off x="7916568" y="4685721"/>
            <a:ext cx="44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18</a:t>
            </a:r>
            <a:endParaRPr lang="gl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5 CuadroTexto"/>
          <p:cNvSpPr txBox="1"/>
          <p:nvPr/>
        </p:nvSpPr>
        <p:spPr>
          <a:xfrm>
            <a:off x="1438914" y="1073665"/>
            <a:ext cx="2226780" cy="32932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DOS APOIOS</a:t>
            </a:r>
            <a:endParaRPr lang="gl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18 Rectángulo redondeado"/>
          <p:cNvSpPr/>
          <p:nvPr/>
        </p:nvSpPr>
        <p:spPr>
          <a:xfrm>
            <a:off x="383102" y="5318268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segundo semestre 2017</a:t>
            </a:r>
          </a:p>
        </p:txBody>
      </p:sp>
      <p:sp>
        <p:nvSpPr>
          <p:cNvPr id="44" name="18 Rectángulo redondeado"/>
          <p:cNvSpPr/>
          <p:nvPr/>
        </p:nvSpPr>
        <p:spPr>
          <a:xfrm>
            <a:off x="373225" y="5707510"/>
            <a:ext cx="1422441" cy="40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256688" y="632727"/>
            <a:ext cx="6192290" cy="1107996"/>
            <a:chOff x="256688" y="835927"/>
            <a:chExt cx="6192290" cy="1107996"/>
          </a:xfrm>
        </p:grpSpPr>
        <p:sp>
          <p:nvSpPr>
            <p:cNvPr id="43" name="5 CuadroTexto"/>
            <p:cNvSpPr txBox="1"/>
            <p:nvPr/>
          </p:nvSpPr>
          <p:spPr>
            <a:xfrm>
              <a:off x="937333" y="1025571"/>
              <a:ext cx="1537479" cy="7017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DOS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APOIOS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256688" y="835927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1</a:t>
              </a:r>
              <a:endParaRPr lang="gl-ES" sz="6600" b="1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2474812" y="1408151"/>
              <a:ext cx="9493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CuadroTexto"/>
            <p:cNvSpPr txBox="1"/>
            <p:nvPr/>
          </p:nvSpPr>
          <p:spPr>
            <a:xfrm>
              <a:off x="3020133" y="1220648"/>
              <a:ext cx="3428845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INICIO DA </a:t>
              </a:r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ACTIVIDADE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6792" y="2173289"/>
            <a:ext cx="6634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gl-ES" sz="32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Axenda 20 para o Emprego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gl-ES" sz="3200" b="1" dirty="0" smtClean="0">
                <a:solidFill>
                  <a:srgbClr val="009EE0"/>
                </a:solidFill>
                <a:cs typeface="Arial" panose="020B0604020202020204" pitchFamily="34" charset="0"/>
              </a:rPr>
              <a:t>Estratexia do autónomo 2020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gl-ES" sz="32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Medida Bono </a:t>
            </a:r>
            <a:r>
              <a:rPr lang="gl-ES" sz="32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autónomo</a:t>
            </a:r>
            <a:endParaRPr lang="gl-ES" sz="3200" b="1" dirty="0" smtClean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1382" y="1289343"/>
            <a:ext cx="2359814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dondear rectángulo de esquina del mismo lado"/>
          <p:cNvSpPr/>
          <p:nvPr/>
        </p:nvSpPr>
        <p:spPr>
          <a:xfrm>
            <a:off x="7076496" y="1650932"/>
            <a:ext cx="2480214" cy="644594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13 Redondear rectángulo de esquina del mismo lado"/>
          <p:cNvSpPr/>
          <p:nvPr/>
        </p:nvSpPr>
        <p:spPr>
          <a:xfrm>
            <a:off x="416496" y="1650932"/>
            <a:ext cx="6660000" cy="64459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3 				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REFORZADA</a:t>
            </a:r>
          </a:p>
          <a:p>
            <a:r>
              <a:rPr lang="gl-ES" sz="1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Axudas ao </a:t>
            </a:r>
            <a:r>
              <a:rPr lang="gl-E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investimento</a:t>
            </a:r>
            <a:endParaRPr lang="gl-ES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8 Rectángulo redondeado"/>
          <p:cNvSpPr/>
          <p:nvPr/>
        </p:nvSpPr>
        <p:spPr>
          <a:xfrm>
            <a:off x="406222" y="3210872"/>
            <a:ext cx="9180000" cy="34045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axudas de periodicidade anual</a:t>
            </a:r>
          </a:p>
        </p:txBody>
      </p:sp>
      <p:sp>
        <p:nvSpPr>
          <p:cNvPr id="25" name="14 Rectángulo redondeado"/>
          <p:cNvSpPr/>
          <p:nvPr/>
        </p:nvSpPr>
        <p:spPr>
          <a:xfrm>
            <a:off x="393899" y="2270966"/>
            <a:ext cx="9180000" cy="939905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Apoio ao autónomo para activar o seu proxecto ou acometer os investimentos que contribúan á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mellora e ampliación dos seus negocios dentro dos 42 primeiros meses de actividade (Galicia Emprende e </a:t>
            </a:r>
            <a:r>
              <a:rPr lang="gl-ES" sz="1600" b="1" u="sng" dirty="0">
                <a:latin typeface="Arial" pitchFamily="34" charset="0"/>
                <a:cs typeface="Arial" pitchFamily="34" charset="0"/>
              </a:rPr>
              <a:t>a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xudas a Creación de Novas Empresas)</a:t>
            </a:r>
            <a:endParaRPr lang="gl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249587" y="1433752"/>
            <a:ext cx="1933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24 Rectángulo redondeado"/>
          <p:cNvSpPr/>
          <p:nvPr/>
        </p:nvSpPr>
        <p:spPr>
          <a:xfrm>
            <a:off x="379184" y="4671029"/>
            <a:ext cx="9180000" cy="1298236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anose="020B0604020202020204" pitchFamily="34" charset="0"/>
                <a:cs typeface="Arial" pitchFamily="34" charset="0"/>
              </a:rPr>
              <a:t>Impulsarase a </a:t>
            </a:r>
            <a:r>
              <a:rPr lang="gl-ES" sz="1600" b="1" u="sng" dirty="0" smtClean="0">
                <a:latin typeface="Arial" panose="020B0604020202020204" pitchFamily="34" charset="0"/>
                <a:cs typeface="Arial" pitchFamily="34" charset="0"/>
              </a:rPr>
              <a:t>presenza de autónomos na Rede </a:t>
            </a:r>
            <a:r>
              <a:rPr lang="gl-ES" sz="1600" b="1" u="sng" dirty="0" err="1" smtClean="0">
                <a:latin typeface="Arial" panose="020B0604020202020204" pitchFamily="34" charset="0"/>
                <a:cs typeface="Arial" pitchFamily="34" charset="0"/>
              </a:rPr>
              <a:t>Coworking</a:t>
            </a:r>
            <a:r>
              <a:rPr lang="gl-ES" sz="1600" b="1" u="sng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gl-ES" sz="1600" b="1" u="sng" dirty="0" smtClean="0">
                <a:latin typeface="Arial" panose="020B0604020202020204" pitchFamily="34" charset="0"/>
                <a:cs typeface="Arial" pitchFamily="34" charset="0"/>
              </a:rPr>
              <a:t>do </a:t>
            </a:r>
            <a:r>
              <a:rPr lang="gl-ES" sz="1600" b="1" u="sng" dirty="0" err="1" smtClean="0">
                <a:latin typeface="Arial" panose="020B0604020202020204" pitchFamily="34" charset="0"/>
                <a:cs typeface="Arial" pitchFamily="34" charset="0"/>
              </a:rPr>
              <a:t>Igape</a:t>
            </a:r>
            <a:r>
              <a:rPr lang="gl-ES" sz="1600" b="1" u="sng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gl-ES" sz="1600" dirty="0" smtClean="0">
                <a:latin typeface="Arial" panose="020B0604020202020204" pitchFamily="34" charset="0"/>
                <a:cs typeface="Arial" pitchFamily="34" charset="0"/>
              </a:rPr>
              <a:t>para acelerar proxectos recibindo titoría especializada e formación, durante 5 meses.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anose="020B0604020202020204" pitchFamily="34" charset="0"/>
                <a:cs typeface="Arial" pitchFamily="34" charset="0"/>
              </a:rPr>
              <a:t>A rede estenderase por diferentes localidades da xeografía galega, prestando especial atención ao seu desenvolvemento no medio rural.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gl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6 Redondear rectángulo de esquina del mismo lado"/>
          <p:cNvSpPr/>
          <p:nvPr/>
        </p:nvSpPr>
        <p:spPr>
          <a:xfrm>
            <a:off x="3245034" y="4127764"/>
            <a:ext cx="6314150" cy="568063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6" name="13 Redondear rectángulo de esquina del mismo lado"/>
          <p:cNvSpPr/>
          <p:nvPr/>
        </p:nvSpPr>
        <p:spPr>
          <a:xfrm>
            <a:off x="379184" y="4079212"/>
            <a:ext cx="6660000" cy="61661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4 				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</a:t>
            </a:r>
            <a:r>
              <a:rPr lang="gl-ES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REFORZADA </a:t>
            </a:r>
            <a:endParaRPr lang="gl-ES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Dispoñibilidade </a:t>
            </a:r>
            <a:r>
              <a:rPr lang="gl-E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espazos </a:t>
            </a:r>
            <a:r>
              <a:rPr lang="gl-E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coworking</a:t>
            </a:r>
            <a:endParaRPr lang="gl-E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8 Rectángulo redondeado"/>
          <p:cNvSpPr/>
          <p:nvPr/>
        </p:nvSpPr>
        <p:spPr>
          <a:xfrm>
            <a:off x="362339" y="6242004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Igape</a:t>
            </a:r>
            <a:endParaRPr lang="gl-ES" sz="16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18 Rectángulo redondeado"/>
          <p:cNvSpPr/>
          <p:nvPr/>
        </p:nvSpPr>
        <p:spPr>
          <a:xfrm>
            <a:off x="384223" y="3507521"/>
            <a:ext cx="213989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e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Igape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56688" y="632727"/>
            <a:ext cx="6192290" cy="1107996"/>
            <a:chOff x="256688" y="835927"/>
            <a:chExt cx="6192290" cy="1107996"/>
          </a:xfrm>
        </p:grpSpPr>
        <p:sp>
          <p:nvSpPr>
            <p:cNvPr id="22" name="5 CuadroTexto"/>
            <p:cNvSpPr txBox="1"/>
            <p:nvPr/>
          </p:nvSpPr>
          <p:spPr>
            <a:xfrm>
              <a:off x="937333" y="1025571"/>
              <a:ext cx="1537479" cy="7017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DOS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APOIOS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56688" y="835927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1</a:t>
              </a:r>
              <a:endParaRPr lang="gl-ES" sz="6600" b="1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36" name="35 Conector recto"/>
            <p:cNvCxnSpPr/>
            <p:nvPr/>
          </p:nvCxnSpPr>
          <p:spPr>
            <a:xfrm>
              <a:off x="2474812" y="1408151"/>
              <a:ext cx="9493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3020133" y="1220648"/>
              <a:ext cx="3428845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INICIO DA </a:t>
              </a:r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ACTIVIDADE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18 Rectángulo redondeado"/>
          <p:cNvSpPr/>
          <p:nvPr/>
        </p:nvSpPr>
        <p:spPr>
          <a:xfrm>
            <a:off x="384223" y="5938836"/>
            <a:ext cx="9180000" cy="34045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axudas de periodicidade anual</a:t>
            </a:r>
          </a:p>
        </p:txBody>
      </p:sp>
    </p:spTree>
    <p:extLst>
      <p:ext uri="{BB962C8B-B14F-4D97-AF65-F5344CB8AC3E}">
        <p14:creationId xmlns:p14="http://schemas.microsoft.com/office/powerpoint/2010/main" val="7467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6 Redondear rectángulo de esquina del mismo lado"/>
          <p:cNvSpPr/>
          <p:nvPr/>
        </p:nvSpPr>
        <p:spPr>
          <a:xfrm>
            <a:off x="3513678" y="1706237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23 Redondear rectángulo de esquina del mismo lado"/>
          <p:cNvSpPr/>
          <p:nvPr/>
        </p:nvSpPr>
        <p:spPr>
          <a:xfrm>
            <a:off x="363000" y="1706236"/>
            <a:ext cx="6660000" cy="71246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anose="020B0604020202020204" pitchFamily="34" charset="0"/>
                <a:cs typeface="Arial" pitchFamily="34" charset="0"/>
              </a:rPr>
              <a:t>ACCIÓN 5 				              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 </a:t>
            </a:r>
            <a:endParaRPr lang="gl-ES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Bono Autónomo</a:t>
            </a:r>
          </a:p>
        </p:txBody>
      </p:sp>
      <p:sp>
        <p:nvSpPr>
          <p:cNvPr id="23" name="24 Rectángulo redondeado"/>
          <p:cNvSpPr/>
          <p:nvPr/>
        </p:nvSpPr>
        <p:spPr>
          <a:xfrm>
            <a:off x="363000" y="2418699"/>
            <a:ext cx="9180000" cy="3164806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b="1" u="sng" dirty="0" smtClean="0">
                <a:latin typeface="Arial" panose="020B0604020202020204" pitchFamily="34" charset="0"/>
                <a:cs typeface="Arial" pitchFamily="34" charset="0"/>
              </a:rPr>
              <a:t>Bono de 3.000 € para os autónomos consolidados </a:t>
            </a:r>
            <a:r>
              <a:rPr lang="gl-ES" sz="1600" b="1" u="sng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gl-ES" sz="1600" b="1" u="sng" dirty="0" smtClean="0">
                <a:latin typeface="Arial" panose="020B0604020202020204" pitchFamily="34" charset="0"/>
                <a:cs typeface="Arial" pitchFamily="34" charset="0"/>
              </a:rPr>
              <a:t>c</a:t>
            </a:r>
            <a:r>
              <a:rPr lang="gl-E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unha facturación inferior a 30.000 €/ano)</a:t>
            </a: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para investir en servizos de mellora competitiva.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Se lles realizará un análise previo do seu potencial competitivo, a través da </a:t>
            </a:r>
            <a:r>
              <a:rPr lang="gl-E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Rede de Técnicos de Emprego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ou por persoal técnico do IGAPE, nos distintos ámbitos de actuación: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gl-ES" sz="1600" u="sng" dirty="0" err="1" smtClean="0">
                <a:latin typeface="Arial" pitchFamily="34" charset="0"/>
                <a:cs typeface="Arial" pitchFamily="34" charset="0"/>
              </a:rPr>
              <a:t>Profesionalización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: Mellora da 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xestión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financeira, optimización 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procesos, relanzamento comercial, imaxe 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e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comunicación.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gl-ES" sz="1600" u="sng" dirty="0" smtClean="0">
                <a:latin typeface="Arial" pitchFamily="34" charset="0"/>
                <a:cs typeface="Arial" pitchFamily="34" charset="0"/>
              </a:rPr>
              <a:t>Desenvolvemento </a:t>
            </a:r>
            <a:r>
              <a:rPr lang="gl-ES" sz="1600" u="sng" dirty="0">
                <a:latin typeface="Arial" pitchFamily="34" charset="0"/>
                <a:cs typeface="Arial" pitchFamily="34" charset="0"/>
              </a:rPr>
              <a:t>estratéxico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: Identificación de socios, </a:t>
            </a:r>
            <a:r>
              <a:rPr lang="gl-ES" sz="1600" dirty="0" err="1">
                <a:latin typeface="Arial" pitchFamily="34" charset="0"/>
                <a:cs typeface="Arial" pitchFamily="34" charset="0"/>
              </a:rPr>
              <a:t>redefinición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 do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negocio.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  <a:p>
            <a:pPr marL="557213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Previsión de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chegar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1.000 autónomos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gl-ES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gl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18 Rectángulo redondeado"/>
          <p:cNvSpPr/>
          <p:nvPr/>
        </p:nvSpPr>
        <p:spPr>
          <a:xfrm>
            <a:off x="375125" y="5472037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segundo semestre 2017</a:t>
            </a:r>
          </a:p>
        </p:txBody>
      </p:sp>
      <p:sp>
        <p:nvSpPr>
          <p:cNvPr id="15" name="18 Rectángulo redondeado"/>
          <p:cNvSpPr/>
          <p:nvPr/>
        </p:nvSpPr>
        <p:spPr>
          <a:xfrm>
            <a:off x="330064" y="5848782"/>
            <a:ext cx="1422441" cy="40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56688" y="632727"/>
            <a:ext cx="6192290" cy="1107996"/>
            <a:chOff x="256688" y="835927"/>
            <a:chExt cx="6192290" cy="1107996"/>
          </a:xfrm>
        </p:grpSpPr>
        <p:sp>
          <p:nvSpPr>
            <p:cNvPr id="14" name="5 CuadroTexto"/>
            <p:cNvSpPr txBox="1"/>
            <p:nvPr/>
          </p:nvSpPr>
          <p:spPr>
            <a:xfrm>
              <a:off x="937333" y="1025571"/>
              <a:ext cx="1537479" cy="7017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DOS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APOIOS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56688" y="835927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1</a:t>
              </a:r>
              <a:endParaRPr lang="gl-ES" sz="6600" b="1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2474812" y="1408151"/>
              <a:ext cx="9493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/>
            <p:cNvSpPr txBox="1"/>
            <p:nvPr/>
          </p:nvSpPr>
          <p:spPr>
            <a:xfrm>
              <a:off x="3020133" y="1220648"/>
              <a:ext cx="3428845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CONSOLIDACIÓN DA ACTIVIDADE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8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dondear rectángulo de esquina del mismo lado"/>
          <p:cNvSpPr/>
          <p:nvPr/>
        </p:nvSpPr>
        <p:spPr>
          <a:xfrm>
            <a:off x="379184" y="1820712"/>
            <a:ext cx="6660000" cy="11776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6 	</a:t>
            </a:r>
            <a:r>
              <a:rPr lang="gl-ES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ACCIÓN </a:t>
            </a:r>
            <a:r>
              <a:rPr lang="gl-ES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REFORZADA </a:t>
            </a:r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gl-ES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Apoios financeiros a través do IGAPE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6 Redondear rectángulo de esquina del mismo lado"/>
          <p:cNvSpPr/>
          <p:nvPr/>
        </p:nvSpPr>
        <p:spPr>
          <a:xfrm>
            <a:off x="6878230" y="1820708"/>
            <a:ext cx="2664770" cy="819078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18 Rectángulo redondeado"/>
          <p:cNvSpPr/>
          <p:nvPr/>
        </p:nvSpPr>
        <p:spPr>
          <a:xfrm>
            <a:off x="395674" y="3482031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programas de periodicidade anual</a:t>
            </a:r>
          </a:p>
        </p:txBody>
      </p:sp>
      <p:sp>
        <p:nvSpPr>
          <p:cNvPr id="18" name="CuadroTexto 24"/>
          <p:cNvSpPr txBox="1"/>
          <p:nvPr/>
        </p:nvSpPr>
        <p:spPr>
          <a:xfrm>
            <a:off x="7243827" y="1578315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26 Redondear rectángulo de esquina del mismo lado"/>
          <p:cNvSpPr/>
          <p:nvPr/>
        </p:nvSpPr>
        <p:spPr>
          <a:xfrm>
            <a:off x="3512329" y="4231656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13 Redondear rectángulo de esquina del mismo lado"/>
          <p:cNvSpPr/>
          <p:nvPr/>
        </p:nvSpPr>
        <p:spPr>
          <a:xfrm>
            <a:off x="361652" y="4231922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7                                                    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</a:t>
            </a:r>
            <a:r>
              <a:rPr lang="gl-ES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REFORZADA</a:t>
            </a:r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  <a:endParaRPr lang="gl-ES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Axudas para a integración en cooperativas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4 Rectángulo redondeado"/>
          <p:cNvSpPr/>
          <p:nvPr/>
        </p:nvSpPr>
        <p:spPr>
          <a:xfrm>
            <a:off x="361652" y="4919690"/>
            <a:ext cx="9180000" cy="874936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Axudas para promover a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colaboración entre autónomos como fórmula de crecemento dos proxectos dos autónomos,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 ou para a súa incorporación como socios en iniciativas en marcha.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68910" y="5774078"/>
            <a:ext cx="9180000" cy="47743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axudas de periodicidade anual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79184" y="2526776"/>
            <a:ext cx="9180000" cy="944985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Apoios financeiros, como </a:t>
            </a:r>
            <a:r>
              <a:rPr lang="gl-ES" sz="1600" b="1" u="sng" dirty="0" err="1" smtClean="0">
                <a:latin typeface="Arial" pitchFamily="34" charset="0"/>
                <a:cs typeface="Arial" pitchFamily="34" charset="0"/>
              </a:rPr>
              <a:t>microcréditos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gl-ES" sz="1600" b="1" u="sng" dirty="0">
                <a:latin typeface="Arial" pitchFamily="34" charset="0"/>
                <a:cs typeface="Arial" pitchFamily="34" charset="0"/>
              </a:rPr>
              <a:t>ou programa RE-SOLVE de avais para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circulante, p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ara favorecer a posta en marcha de novos proxectos.</a:t>
            </a:r>
            <a:endParaRPr lang="gl-ES" sz="1600" b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18 Rectángulo redondeado"/>
          <p:cNvSpPr/>
          <p:nvPr/>
        </p:nvSpPr>
        <p:spPr>
          <a:xfrm>
            <a:off x="330064" y="6249116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</a:t>
            </a: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6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18 Rectángulo redondeado"/>
          <p:cNvSpPr/>
          <p:nvPr/>
        </p:nvSpPr>
        <p:spPr>
          <a:xfrm>
            <a:off x="338678" y="3816698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Igape</a:t>
            </a:r>
            <a:endParaRPr lang="gl-ES" sz="16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56688" y="632727"/>
            <a:ext cx="6192290" cy="1107996"/>
            <a:chOff x="256688" y="835927"/>
            <a:chExt cx="6192290" cy="1107996"/>
          </a:xfrm>
        </p:grpSpPr>
        <p:sp>
          <p:nvSpPr>
            <p:cNvPr id="28" name="5 CuadroTexto"/>
            <p:cNvSpPr txBox="1"/>
            <p:nvPr/>
          </p:nvSpPr>
          <p:spPr>
            <a:xfrm>
              <a:off x="937333" y="1025571"/>
              <a:ext cx="1537479" cy="7017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DOS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APOIOS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56688" y="835927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1</a:t>
              </a:r>
              <a:endParaRPr lang="gl-ES" sz="6600" b="1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30" name="29 Conector recto"/>
            <p:cNvCxnSpPr/>
            <p:nvPr/>
          </p:nvCxnSpPr>
          <p:spPr>
            <a:xfrm>
              <a:off x="2474812" y="1408151"/>
              <a:ext cx="9493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3020133" y="1220648"/>
              <a:ext cx="3428845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CONSOLIDACIÓN DA ACTIVIDADE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6 Redondear rectángulo de esquina del mismo lado"/>
          <p:cNvSpPr/>
          <p:nvPr/>
        </p:nvSpPr>
        <p:spPr>
          <a:xfrm>
            <a:off x="3513678" y="1708290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6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8 			             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REFORZADA</a:t>
            </a:r>
            <a:endParaRPr lang="gl-ES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Incentivos a contratación de persoas traballadoras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14 Rectángulo redondeado"/>
          <p:cNvSpPr/>
          <p:nvPr/>
        </p:nvSpPr>
        <p:spPr>
          <a:xfrm>
            <a:off x="363000" y="2396323"/>
            <a:ext cx="9180000" cy="2134760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Axudas para apoiar a consolidación e crecemento do negocio mediante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incentivos a contratación 1º, 2º e 3º traballador ao seu cargo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, incrementando as contías para os casos de contratación de perfís prioritarios indicados en cada convocatoria.</a:t>
            </a:r>
          </a:p>
          <a:p>
            <a:pPr marL="1200150" lvl="2" indent="-285750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1º 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traballador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incremento de 4.000 a 5.000 €.</a:t>
            </a:r>
          </a:p>
          <a:p>
            <a:pPr marL="1200150" lvl="2" indent="-285750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2º e 3º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traballador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incremento de 5.000 a 6.000 €.</a:t>
            </a:r>
          </a:p>
          <a:p>
            <a:pPr marL="0" lvl="2" indent="2667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Previsión de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chegar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200 autónomos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00150" lvl="2" indent="-285750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337321" y="1515845"/>
            <a:ext cx="19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gl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gl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l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8 Rectángulo redondeado"/>
          <p:cNvSpPr/>
          <p:nvPr/>
        </p:nvSpPr>
        <p:spPr>
          <a:xfrm>
            <a:off x="363000" y="4531083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axudas de periodicidade anual</a:t>
            </a:r>
          </a:p>
        </p:txBody>
      </p:sp>
      <p:sp>
        <p:nvSpPr>
          <p:cNvPr id="16" name="18 Rectángulo redondeado"/>
          <p:cNvSpPr/>
          <p:nvPr/>
        </p:nvSpPr>
        <p:spPr>
          <a:xfrm>
            <a:off x="319307" y="4915664"/>
            <a:ext cx="1422441" cy="40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56688" y="632727"/>
            <a:ext cx="6192290" cy="1107996"/>
            <a:chOff x="256688" y="835927"/>
            <a:chExt cx="6192290" cy="1107996"/>
          </a:xfrm>
        </p:grpSpPr>
        <p:sp>
          <p:nvSpPr>
            <p:cNvPr id="17" name="5 CuadroTexto"/>
            <p:cNvSpPr txBox="1"/>
            <p:nvPr/>
          </p:nvSpPr>
          <p:spPr>
            <a:xfrm>
              <a:off x="937333" y="1025571"/>
              <a:ext cx="1537479" cy="7017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DOS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APOIOS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56688" y="835927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1</a:t>
              </a:r>
              <a:endParaRPr lang="gl-ES" sz="6600" b="1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2474812" y="1408151"/>
              <a:ext cx="9493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CuadroTexto"/>
            <p:cNvSpPr txBox="1"/>
            <p:nvPr/>
          </p:nvSpPr>
          <p:spPr>
            <a:xfrm>
              <a:off x="3020133" y="1220648"/>
              <a:ext cx="3428845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CONSOLIDACIÓN DA ACTIVIDADE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6 Redondear rectángulo de esquina del mismo lado"/>
          <p:cNvSpPr/>
          <p:nvPr/>
        </p:nvSpPr>
        <p:spPr>
          <a:xfrm>
            <a:off x="3513678" y="1708290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5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9                                                                         </a:t>
            </a:r>
            <a:r>
              <a:rPr lang="gl-E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Programa para a continuidade dos negocios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4 Rectángulo redondeado"/>
          <p:cNvSpPr/>
          <p:nvPr/>
        </p:nvSpPr>
        <p:spPr>
          <a:xfrm>
            <a:off x="363001" y="2408355"/>
            <a:ext cx="9180000" cy="1721853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Programa de relevo xeracional de cara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a asegurar a continuidade de negocios solventes e favorecer a integración de persoas mozas no emprego autónomo.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Promoverase o contacto entre as partes e levaranse a cabo accións de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información, asesoramento e formación.</a:t>
            </a:r>
          </a:p>
        </p:txBody>
      </p:sp>
      <p:sp>
        <p:nvSpPr>
          <p:cNvPr id="27" name="CuadroTexto 27"/>
          <p:cNvSpPr txBox="1"/>
          <p:nvPr/>
        </p:nvSpPr>
        <p:spPr>
          <a:xfrm>
            <a:off x="7285952" y="1485023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gl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gl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l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18 Rectángulo redondeado"/>
          <p:cNvSpPr/>
          <p:nvPr/>
        </p:nvSpPr>
        <p:spPr>
          <a:xfrm>
            <a:off x="363000" y="4130206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segundo semestre 2017</a:t>
            </a:r>
          </a:p>
        </p:txBody>
      </p:sp>
      <p:sp>
        <p:nvSpPr>
          <p:cNvPr id="16" name="18 Rectángulo redondeado"/>
          <p:cNvSpPr/>
          <p:nvPr/>
        </p:nvSpPr>
        <p:spPr>
          <a:xfrm>
            <a:off x="308547" y="4480282"/>
            <a:ext cx="2947432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e DX Comercio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56688" y="632727"/>
            <a:ext cx="6192290" cy="1107996"/>
            <a:chOff x="256688" y="835927"/>
            <a:chExt cx="6192290" cy="1107996"/>
          </a:xfrm>
        </p:grpSpPr>
        <p:sp>
          <p:nvSpPr>
            <p:cNvPr id="17" name="5 CuadroTexto"/>
            <p:cNvSpPr txBox="1"/>
            <p:nvPr/>
          </p:nvSpPr>
          <p:spPr>
            <a:xfrm>
              <a:off x="937333" y="1025571"/>
              <a:ext cx="1537479" cy="7017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DOS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APOIOS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56688" y="835927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1</a:t>
              </a:r>
              <a:endParaRPr lang="gl-ES" sz="6600" b="1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2474812" y="1408151"/>
              <a:ext cx="9493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CuadroTexto"/>
            <p:cNvSpPr txBox="1"/>
            <p:nvPr/>
          </p:nvSpPr>
          <p:spPr>
            <a:xfrm>
              <a:off x="3020133" y="1220648"/>
              <a:ext cx="3428845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RELEVO XERACIONAL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5 CuadroTexto"/>
          <p:cNvSpPr txBox="1"/>
          <p:nvPr/>
        </p:nvSpPr>
        <p:spPr>
          <a:xfrm>
            <a:off x="4749223" y="1315205"/>
            <a:ext cx="5009773" cy="73866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10. Axudas á conciliación por maternidade                    ou paternidade.</a:t>
            </a:r>
            <a:r>
              <a:rPr lang="gl-ES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NOVA</a:t>
            </a:r>
            <a:endParaRPr lang="gl-E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endParaRPr lang="gl-ES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12216" y="999799"/>
            <a:ext cx="3064820" cy="30777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gl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CONCILIACIÓN E PREVENCIÓN</a:t>
            </a:r>
            <a:endParaRPr lang="gl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3 CuadroTexto"/>
          <p:cNvSpPr txBox="1"/>
          <p:nvPr/>
        </p:nvSpPr>
        <p:spPr>
          <a:xfrm>
            <a:off x="4212217" y="4544454"/>
            <a:ext cx="3009978" cy="30777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gl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DE COMPETENCIAS</a:t>
            </a:r>
            <a:endParaRPr lang="gl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29 Forma"/>
          <p:cNvCxnSpPr/>
          <p:nvPr/>
        </p:nvCxnSpPr>
        <p:spPr>
          <a:xfrm rot="16200000" flipH="1">
            <a:off x="2312204" y="2657706"/>
            <a:ext cx="3404032" cy="395990"/>
          </a:xfrm>
          <a:prstGeom prst="bentConnector3">
            <a:avLst>
              <a:gd name="adj1" fmla="val 105403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5 CuadroTexto"/>
          <p:cNvSpPr txBox="1"/>
          <p:nvPr/>
        </p:nvSpPr>
        <p:spPr>
          <a:xfrm>
            <a:off x="4781497" y="4964936"/>
            <a:ext cx="5009773" cy="73866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14. Plan de formación para autónomos. </a:t>
            </a:r>
            <a:r>
              <a:rPr lang="gl-ES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endParaRPr lang="gl-ES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25 CuadroTexto"/>
          <p:cNvSpPr txBox="1"/>
          <p:nvPr/>
        </p:nvSpPr>
        <p:spPr>
          <a:xfrm>
            <a:off x="4781497" y="5209622"/>
            <a:ext cx="5009773" cy="41549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15. Axudas a entidades asociativas.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218960" y="2204159"/>
            <a:ext cx="3093743" cy="30777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gl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E SAÚDE LABORAL</a:t>
            </a:r>
            <a:endParaRPr lang="gl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25 CuadroTexto"/>
          <p:cNvSpPr txBox="1"/>
          <p:nvPr/>
        </p:nvSpPr>
        <p:spPr>
          <a:xfrm>
            <a:off x="4772151" y="2575575"/>
            <a:ext cx="5009773" cy="63094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11.  Prevención de riscos laborais. 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12. Programa de recoñecementos médicos.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89481" y="2841450"/>
            <a:ext cx="2420289" cy="1169551"/>
            <a:chOff x="589480" y="2862964"/>
            <a:chExt cx="2420289" cy="1169551"/>
          </a:xfrm>
        </p:grpSpPr>
        <p:sp>
          <p:nvSpPr>
            <p:cNvPr id="35" name="5 CuadroTexto"/>
            <p:cNvSpPr txBox="1"/>
            <p:nvPr/>
          </p:nvSpPr>
          <p:spPr>
            <a:xfrm>
              <a:off x="1341469" y="3068861"/>
              <a:ext cx="1668300" cy="7017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gl-E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 DA </a:t>
              </a:r>
              <a:r>
                <a:rPr lang="gl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CALIDADE </a:t>
              </a:r>
              <a:endParaRPr lang="gl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89480" y="2862964"/>
              <a:ext cx="78418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000" b="1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2</a:t>
              </a:r>
              <a:endParaRPr lang="gl-ES" sz="7000" b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6" name="5 Conector recto"/>
          <p:cNvCxnSpPr/>
          <p:nvPr/>
        </p:nvCxnSpPr>
        <p:spPr>
          <a:xfrm>
            <a:off x="3809484" y="1163961"/>
            <a:ext cx="40273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3809481" y="2358048"/>
            <a:ext cx="40273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3816225" y="3777318"/>
            <a:ext cx="40273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212215" y="3623429"/>
            <a:ext cx="4184532" cy="30777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gl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 SOCIAL EMPRESARIAL</a:t>
            </a:r>
            <a:endParaRPr lang="gl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5 CuadroTexto"/>
          <p:cNvSpPr txBox="1"/>
          <p:nvPr/>
        </p:nvSpPr>
        <p:spPr>
          <a:xfrm>
            <a:off x="4749222" y="4047401"/>
            <a:ext cx="5009773" cy="73866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gl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13. Potenciación da RSE.</a:t>
            </a:r>
            <a:r>
              <a:rPr lang="gl-ES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NOVA</a:t>
            </a:r>
            <a:endParaRPr lang="gl-E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endParaRPr lang="gl-ES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6 Redondear rectángulo de esquina del mismo lado"/>
          <p:cNvSpPr/>
          <p:nvPr/>
        </p:nvSpPr>
        <p:spPr>
          <a:xfrm>
            <a:off x="3513678" y="1708290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5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10 				       </a:t>
            </a:r>
            <a:r>
              <a:rPr lang="gl-ES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gl-ES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Axudas á conciliación por maternidade ou paternidade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4 Rectángulo redondeado"/>
          <p:cNvSpPr/>
          <p:nvPr/>
        </p:nvSpPr>
        <p:spPr>
          <a:xfrm>
            <a:off x="363000" y="2412505"/>
            <a:ext cx="9180000" cy="2094426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Ampliamos 16 semanas máis a bonificación do 100% da cota da Seguridade Social </a:t>
            </a: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correspondente á persoa contratada, chegando as 32 semanas.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autónomo poderá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acollerse tamén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aos incentivos previstos para a contratación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Prevense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1.500 autónomos beneficiarios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gl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18 Rectángulo redondeado"/>
          <p:cNvSpPr/>
          <p:nvPr/>
        </p:nvSpPr>
        <p:spPr>
          <a:xfrm>
            <a:off x="373802" y="4506931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primeiro semestre 2017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589480" y="556856"/>
            <a:ext cx="6057900" cy="1169551"/>
            <a:chOff x="589480" y="556854"/>
            <a:chExt cx="6057900" cy="1169551"/>
          </a:xfrm>
        </p:grpSpPr>
        <p:grpSp>
          <p:nvGrpSpPr>
            <p:cNvPr id="10" name="9 Grupo"/>
            <p:cNvGrpSpPr/>
            <p:nvPr/>
          </p:nvGrpSpPr>
          <p:grpSpPr>
            <a:xfrm>
              <a:off x="589480" y="556854"/>
              <a:ext cx="2420289" cy="1169551"/>
              <a:chOff x="589480" y="2819932"/>
              <a:chExt cx="2420289" cy="1169551"/>
            </a:xfrm>
          </p:grpSpPr>
          <p:sp>
            <p:nvSpPr>
              <p:cNvPr id="11" name="5 CuadroTexto"/>
              <p:cNvSpPr txBox="1"/>
              <p:nvPr/>
            </p:nvSpPr>
            <p:spPr>
              <a:xfrm>
                <a:off x="1341469" y="3047345"/>
                <a:ext cx="1668300" cy="7017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gl-ES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MELLORA  DA </a:t>
                </a:r>
                <a:r>
                  <a:rPr lang="gl-E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CALIDADE </a:t>
                </a:r>
                <a:endParaRPr lang="gl-E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589480" y="2819932"/>
                <a:ext cx="78418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000" b="1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2</a:t>
                </a:r>
                <a:endParaRPr lang="gl-ES" sz="70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3431391" y="999797"/>
              <a:ext cx="3215989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CONCILIACIÓN E PREVENCIÓN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3028658" y="1163959"/>
              <a:ext cx="40273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8 Rectángulo redondeado"/>
          <p:cNvSpPr/>
          <p:nvPr/>
        </p:nvSpPr>
        <p:spPr>
          <a:xfrm>
            <a:off x="373097" y="4883394"/>
            <a:ext cx="1422441" cy="40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6 Redondear rectángulo de esquina del mismo lado"/>
          <p:cNvSpPr/>
          <p:nvPr/>
        </p:nvSpPr>
        <p:spPr>
          <a:xfrm>
            <a:off x="3513678" y="1708290"/>
            <a:ext cx="6029325" cy="792487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13 Redondear rectángulo de esquina del mismo lado"/>
          <p:cNvSpPr/>
          <p:nvPr/>
        </p:nvSpPr>
        <p:spPr>
          <a:xfrm>
            <a:off x="363000" y="1708555"/>
            <a:ext cx="6767265" cy="7922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11 				</a:t>
            </a:r>
            <a:endParaRPr lang="gl-ES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Prevención de Riscos Laborais                   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</a:t>
            </a:r>
            <a:r>
              <a:rPr lang="gl-ES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REFORZADA</a:t>
            </a:r>
            <a:endParaRPr lang="gl-E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4 Rectángulo redondeado"/>
          <p:cNvSpPr/>
          <p:nvPr/>
        </p:nvSpPr>
        <p:spPr>
          <a:xfrm>
            <a:off x="363000" y="2481243"/>
            <a:ext cx="9180000" cy="1059518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Reforzo desde o ISSGA das actuacións encamiñadas á mellora da prevención de riscos laborais específicos do sector autónomo. A través de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accións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de difusión e formación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atendendo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as necesidades específicas do autónomo</a:t>
            </a:r>
            <a:endParaRPr lang="gl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18 Rectángulo redondeado"/>
          <p:cNvSpPr/>
          <p:nvPr/>
        </p:nvSpPr>
        <p:spPr>
          <a:xfrm>
            <a:off x="363000" y="3559325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programa con periodicidade anual</a:t>
            </a:r>
          </a:p>
        </p:txBody>
      </p:sp>
      <p:sp>
        <p:nvSpPr>
          <p:cNvPr id="14" name="26 Redondear rectángulo de esquina del mismo lado"/>
          <p:cNvSpPr/>
          <p:nvPr/>
        </p:nvSpPr>
        <p:spPr>
          <a:xfrm>
            <a:off x="6942500" y="4276824"/>
            <a:ext cx="2520001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l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13 Redondear rectángulo de esquina del mismo lado"/>
          <p:cNvSpPr/>
          <p:nvPr/>
        </p:nvSpPr>
        <p:spPr>
          <a:xfrm>
            <a:off x="282499" y="4277090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12 </a:t>
            </a:r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			             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</a:t>
            </a:r>
            <a:r>
              <a:rPr lang="gl-E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REFORZADA</a:t>
            </a:r>
            <a:endParaRPr lang="gl-ES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Programa de recoñecementos médicos</a:t>
            </a:r>
          </a:p>
        </p:txBody>
      </p:sp>
      <p:sp>
        <p:nvSpPr>
          <p:cNvPr id="16" name="14 Rectángulo redondeado"/>
          <p:cNvSpPr/>
          <p:nvPr/>
        </p:nvSpPr>
        <p:spPr>
          <a:xfrm>
            <a:off x="282499" y="5002281"/>
            <a:ext cx="9180000" cy="1094165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Impulsarase o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programa específico de recoñecementos médicos para os autónomos.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Esta acción poderá verse complementada pola elaboración e publicación de estudos epidemiolóxicos referidos á actividade, en función do tamaño da mostra.</a:t>
            </a:r>
          </a:p>
        </p:txBody>
      </p:sp>
      <p:sp>
        <p:nvSpPr>
          <p:cNvPr id="18" name="18 Rectángulo redondeado"/>
          <p:cNvSpPr/>
          <p:nvPr/>
        </p:nvSpPr>
        <p:spPr>
          <a:xfrm>
            <a:off x="282499" y="5975731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programa con periodicidade anual</a:t>
            </a:r>
          </a:p>
        </p:txBody>
      </p:sp>
      <p:sp>
        <p:nvSpPr>
          <p:cNvPr id="17" name="18 Rectángulo redondeado"/>
          <p:cNvSpPr/>
          <p:nvPr/>
        </p:nvSpPr>
        <p:spPr>
          <a:xfrm>
            <a:off x="306125" y="6284084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73097" y="3851745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589481" y="556856"/>
            <a:ext cx="6353019" cy="1169551"/>
            <a:chOff x="589480" y="556854"/>
            <a:chExt cx="6353019" cy="1169551"/>
          </a:xfrm>
        </p:grpSpPr>
        <p:grpSp>
          <p:nvGrpSpPr>
            <p:cNvPr id="23" name="22 Grupo"/>
            <p:cNvGrpSpPr/>
            <p:nvPr/>
          </p:nvGrpSpPr>
          <p:grpSpPr>
            <a:xfrm>
              <a:off x="589480" y="556854"/>
              <a:ext cx="2420289" cy="1169551"/>
              <a:chOff x="589480" y="2819932"/>
              <a:chExt cx="2420289" cy="1169551"/>
            </a:xfrm>
          </p:grpSpPr>
          <p:sp>
            <p:nvSpPr>
              <p:cNvPr id="27" name="5 CuadroTexto"/>
              <p:cNvSpPr txBox="1"/>
              <p:nvPr/>
            </p:nvSpPr>
            <p:spPr>
              <a:xfrm>
                <a:off x="1341469" y="3047345"/>
                <a:ext cx="1668300" cy="7017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gl-ES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MELLORA  DA </a:t>
                </a:r>
                <a:r>
                  <a:rPr lang="gl-E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CALIDADE </a:t>
                </a:r>
                <a:endParaRPr lang="gl-E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589480" y="2819932"/>
                <a:ext cx="78418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000" b="1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2</a:t>
                </a:r>
                <a:endParaRPr lang="gl-ES" sz="70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4" name="23 CuadroTexto"/>
            <p:cNvSpPr txBox="1"/>
            <p:nvPr/>
          </p:nvSpPr>
          <p:spPr>
            <a:xfrm>
              <a:off x="3431391" y="999797"/>
              <a:ext cx="3511108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PREVENCIÓN E SAÚDE LABORAL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3028658" y="1163959"/>
              <a:ext cx="40273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6 Redondear rectángulo de esquina del mismo lado"/>
          <p:cNvSpPr/>
          <p:nvPr/>
        </p:nvSpPr>
        <p:spPr>
          <a:xfrm>
            <a:off x="3513678" y="1708290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13 					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Fomento da Responsabilidade Social Empresarial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4 Rectángulo redondeado"/>
          <p:cNvSpPr/>
          <p:nvPr/>
        </p:nvSpPr>
        <p:spPr>
          <a:xfrm>
            <a:off x="363000" y="2451886"/>
            <a:ext cx="9180000" cy="2548992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Apoio aos autónomos na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posta en marcha sistemas de RSE que faciliten e contribúan a súa maior visibilidade social e medioambiental,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 máis aló do cumprimento dos niveis ou normativas básicas, involucrándose cunha xestión máis comprometida.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Apoiarase a mellora da competitividade do emprego autónomo a través de incentivos para a obtención daquelas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certificacións ou procesos de verificación na implantación de sistemas de xestión en RSE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 e, de xeito especial, en implantación de medidas en materia de igualdade laboral.</a:t>
            </a:r>
          </a:p>
        </p:txBody>
      </p:sp>
      <p:sp>
        <p:nvSpPr>
          <p:cNvPr id="25" name="18 Rectángulo redondeado"/>
          <p:cNvSpPr/>
          <p:nvPr/>
        </p:nvSpPr>
        <p:spPr>
          <a:xfrm>
            <a:off x="363000" y="4935317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axuda con periodicidade anual</a:t>
            </a:r>
          </a:p>
        </p:txBody>
      </p:sp>
      <p:sp>
        <p:nvSpPr>
          <p:cNvPr id="13" name="18 Rectángulo redondeado"/>
          <p:cNvSpPr/>
          <p:nvPr/>
        </p:nvSpPr>
        <p:spPr>
          <a:xfrm>
            <a:off x="363001" y="5324559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89480" y="556856"/>
            <a:ext cx="6057900" cy="1169551"/>
            <a:chOff x="589480" y="556854"/>
            <a:chExt cx="6057900" cy="1169551"/>
          </a:xfrm>
        </p:grpSpPr>
        <p:grpSp>
          <p:nvGrpSpPr>
            <p:cNvPr id="15" name="14 Grupo"/>
            <p:cNvGrpSpPr/>
            <p:nvPr/>
          </p:nvGrpSpPr>
          <p:grpSpPr>
            <a:xfrm>
              <a:off x="589480" y="556854"/>
              <a:ext cx="2420289" cy="1169551"/>
              <a:chOff x="589480" y="2819932"/>
              <a:chExt cx="2420289" cy="1169551"/>
            </a:xfrm>
          </p:grpSpPr>
          <p:sp>
            <p:nvSpPr>
              <p:cNvPr id="23" name="5 CuadroTexto"/>
              <p:cNvSpPr txBox="1"/>
              <p:nvPr/>
            </p:nvSpPr>
            <p:spPr>
              <a:xfrm>
                <a:off x="1341469" y="3047345"/>
                <a:ext cx="1668300" cy="7017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gl-ES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MELLORA  DA </a:t>
                </a:r>
                <a:r>
                  <a:rPr lang="gl-E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CALIDADE </a:t>
                </a:r>
                <a:endParaRPr lang="gl-E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589480" y="2819932"/>
                <a:ext cx="78418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000" b="1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2</a:t>
                </a:r>
                <a:endParaRPr lang="gl-ES" sz="70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9" name="18 CuadroTexto"/>
            <p:cNvSpPr txBox="1"/>
            <p:nvPr/>
          </p:nvSpPr>
          <p:spPr>
            <a:xfrm>
              <a:off x="3431391" y="999797"/>
              <a:ext cx="3215989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DE COMPETENCIAS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20 Conector recto"/>
            <p:cNvCxnSpPr/>
            <p:nvPr/>
          </p:nvCxnSpPr>
          <p:spPr>
            <a:xfrm>
              <a:off x="3028658" y="1163959"/>
              <a:ext cx="40273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6 Redondear rectángulo de esquina del mismo lado"/>
          <p:cNvSpPr/>
          <p:nvPr/>
        </p:nvSpPr>
        <p:spPr>
          <a:xfrm>
            <a:off x="3513678" y="1708290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14                                                                  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 de Formación de autónomos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4 Rectángulo redondeado"/>
          <p:cNvSpPr/>
          <p:nvPr/>
        </p:nvSpPr>
        <p:spPr>
          <a:xfrm>
            <a:off x="363000" y="2451888"/>
            <a:ext cx="9180000" cy="1811888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Deseñarase un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programa específico de formación para os autónomos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, contando coa participación das entidades representativas do sector. O obxectivo é </a:t>
            </a:r>
            <a:r>
              <a:rPr lang="gl-ES" sz="1600" b="1" dirty="0" smtClean="0">
                <a:latin typeface="Arial" pitchFamily="34" charset="0"/>
                <a:cs typeface="Arial" pitchFamily="34" charset="0"/>
              </a:rPr>
              <a:t>contribuír á mellora e adaptación ás novas necesidades e tendencias do mercado.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Prevese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chegar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1.000 autónomos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gl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uadroTexto 27"/>
          <p:cNvSpPr txBox="1"/>
          <p:nvPr/>
        </p:nvSpPr>
        <p:spPr>
          <a:xfrm>
            <a:off x="7337321" y="1526121"/>
            <a:ext cx="193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gl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gl-E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3,5 M€</a:t>
            </a:r>
            <a:endParaRPr lang="gl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8 Rectángulo redondeado"/>
          <p:cNvSpPr/>
          <p:nvPr/>
        </p:nvSpPr>
        <p:spPr>
          <a:xfrm>
            <a:off x="363000" y="4276323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programa con periodicidade anual</a:t>
            </a:r>
          </a:p>
        </p:txBody>
      </p:sp>
      <p:sp>
        <p:nvSpPr>
          <p:cNvPr id="15" name="18 Rectángulo redondeado"/>
          <p:cNvSpPr/>
          <p:nvPr/>
        </p:nvSpPr>
        <p:spPr>
          <a:xfrm>
            <a:off x="319306" y="4625910"/>
            <a:ext cx="2534475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DX Orientación  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589480" y="556856"/>
            <a:ext cx="6057900" cy="1169551"/>
            <a:chOff x="589480" y="556854"/>
            <a:chExt cx="6057900" cy="1169551"/>
          </a:xfrm>
        </p:grpSpPr>
        <p:grpSp>
          <p:nvGrpSpPr>
            <p:cNvPr id="21" name="20 Grupo"/>
            <p:cNvGrpSpPr/>
            <p:nvPr/>
          </p:nvGrpSpPr>
          <p:grpSpPr>
            <a:xfrm>
              <a:off x="589480" y="556854"/>
              <a:ext cx="2420289" cy="1169551"/>
              <a:chOff x="589480" y="2819932"/>
              <a:chExt cx="2420289" cy="1169551"/>
            </a:xfrm>
          </p:grpSpPr>
          <p:sp>
            <p:nvSpPr>
              <p:cNvPr id="24" name="5 CuadroTexto"/>
              <p:cNvSpPr txBox="1"/>
              <p:nvPr/>
            </p:nvSpPr>
            <p:spPr>
              <a:xfrm>
                <a:off x="1341469" y="3047345"/>
                <a:ext cx="1668300" cy="7017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gl-ES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MELLORA  DA </a:t>
                </a:r>
                <a:r>
                  <a:rPr lang="gl-E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CALIDADE </a:t>
                </a:r>
                <a:endParaRPr lang="gl-E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589480" y="2819932"/>
                <a:ext cx="78418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000" b="1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2</a:t>
                </a:r>
                <a:endParaRPr lang="gl-ES" sz="70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2" name="21 CuadroTexto"/>
            <p:cNvSpPr txBox="1"/>
            <p:nvPr/>
          </p:nvSpPr>
          <p:spPr>
            <a:xfrm>
              <a:off x="3431391" y="999797"/>
              <a:ext cx="3215989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DE COMPETENCIAS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3028658" y="1163959"/>
              <a:ext cx="40273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99368" y="4627846"/>
            <a:ext cx="67072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gl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Emprego para un novo modelo produtivo</a:t>
            </a:r>
          </a:p>
          <a:p>
            <a:pPr algn="ctr">
              <a:lnSpc>
                <a:spcPct val="150000"/>
              </a:lnSpc>
            </a:pPr>
            <a:r>
              <a:rPr lang="gl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baseado no crecemento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l="34874" t="19247" r="7878" b="6896"/>
          <a:stretch>
            <a:fillRect/>
          </a:stretch>
        </p:blipFill>
        <p:spPr bwMode="auto">
          <a:xfrm>
            <a:off x="3917195" y="2246504"/>
            <a:ext cx="2071612" cy="20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D:\Clientes\Xunta de Galicia\CE2Lc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155" y="959520"/>
            <a:ext cx="3659695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0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6 Redondear rectángulo de esquina del mismo lado"/>
          <p:cNvSpPr/>
          <p:nvPr/>
        </p:nvSpPr>
        <p:spPr>
          <a:xfrm>
            <a:off x="3513678" y="1708290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15 			</a:t>
            </a:r>
            <a:endParaRPr lang="gl-ES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Axudas a entidades asociativas                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</a:t>
            </a:r>
            <a:r>
              <a:rPr lang="gl-ES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REFORZADA</a:t>
            </a:r>
            <a:endParaRPr lang="gl-E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4 Rectángulo redondeado"/>
          <p:cNvSpPr/>
          <p:nvPr/>
        </p:nvSpPr>
        <p:spPr>
          <a:xfrm>
            <a:off x="363000" y="2451890"/>
            <a:ext cx="9180000" cy="1084333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Reforzo do apoio ás entidades asociativas que agrupen ás persoas autónomas con maior presenza en Galicia, como medio fundamental, tanto para a </a:t>
            </a: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estimular a unión e colaboración do propio colectivo, como para poder contar dende a Administración cunha </a:t>
            </a:r>
            <a:r>
              <a:rPr lang="gl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interlocución</a:t>
            </a: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eficaz.</a:t>
            </a:r>
          </a:p>
        </p:txBody>
      </p:sp>
      <p:sp>
        <p:nvSpPr>
          <p:cNvPr id="20" name="CuadroTexto 27"/>
          <p:cNvSpPr txBox="1"/>
          <p:nvPr/>
        </p:nvSpPr>
        <p:spPr>
          <a:xfrm>
            <a:off x="7074372" y="1741873"/>
            <a:ext cx="24686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190.000 €</a:t>
            </a:r>
            <a:endParaRPr lang="gl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8 Rectángulo redondeado"/>
          <p:cNvSpPr/>
          <p:nvPr/>
        </p:nvSpPr>
        <p:spPr>
          <a:xfrm>
            <a:off x="363000" y="3405929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axuda con periodicidade anual</a:t>
            </a:r>
          </a:p>
        </p:txBody>
      </p:sp>
      <p:sp>
        <p:nvSpPr>
          <p:cNvPr id="15" name="18 Rectángulo redondeado"/>
          <p:cNvSpPr/>
          <p:nvPr/>
        </p:nvSpPr>
        <p:spPr>
          <a:xfrm>
            <a:off x="362339" y="3763472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589480" y="556856"/>
            <a:ext cx="6057900" cy="1169551"/>
            <a:chOff x="589480" y="556854"/>
            <a:chExt cx="6057900" cy="1169551"/>
          </a:xfrm>
        </p:grpSpPr>
        <p:grpSp>
          <p:nvGrpSpPr>
            <p:cNvPr id="21" name="20 Grupo"/>
            <p:cNvGrpSpPr/>
            <p:nvPr/>
          </p:nvGrpSpPr>
          <p:grpSpPr>
            <a:xfrm>
              <a:off x="589480" y="556854"/>
              <a:ext cx="2420289" cy="1169551"/>
              <a:chOff x="589480" y="2819932"/>
              <a:chExt cx="2420289" cy="1169551"/>
            </a:xfrm>
          </p:grpSpPr>
          <p:sp>
            <p:nvSpPr>
              <p:cNvPr id="24" name="5 CuadroTexto"/>
              <p:cNvSpPr txBox="1"/>
              <p:nvPr/>
            </p:nvSpPr>
            <p:spPr>
              <a:xfrm>
                <a:off x="1341469" y="3047345"/>
                <a:ext cx="1668300" cy="7017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gl-ES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MELLORA  DA </a:t>
                </a:r>
                <a:r>
                  <a:rPr lang="gl-E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CALIDADE </a:t>
                </a:r>
                <a:endParaRPr lang="gl-E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589480" y="2819932"/>
                <a:ext cx="78418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000" b="1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2</a:t>
                </a:r>
                <a:endParaRPr lang="gl-ES" sz="70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2" name="21 CuadroTexto"/>
            <p:cNvSpPr txBox="1"/>
            <p:nvPr/>
          </p:nvSpPr>
          <p:spPr>
            <a:xfrm>
              <a:off x="3431391" y="999797"/>
              <a:ext cx="3215989" cy="33855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lang="gl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MELLORA DE COMPETENCIAS</a:t>
              </a:r>
              <a:endParaRPr lang="gl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3028658" y="1163959"/>
              <a:ext cx="40273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168873" y="1590250"/>
            <a:ext cx="540921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16. Oficina do Autónomo </a:t>
            </a:r>
            <a:r>
              <a:rPr lang="gl-E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3 CuadroTexto"/>
          <p:cNvSpPr txBox="1"/>
          <p:nvPr/>
        </p:nvSpPr>
        <p:spPr>
          <a:xfrm>
            <a:off x="4160845" y="3433181"/>
            <a:ext cx="574515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19. </a:t>
            </a:r>
            <a:r>
              <a:rPr lang="gl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Tramitación – Sede </a:t>
            </a:r>
            <a:r>
              <a:rPr lang="gl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 </a:t>
            </a:r>
            <a:r>
              <a:rPr lang="gl-E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gl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gl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25 Forma"/>
          <p:cNvCxnSpPr/>
          <p:nvPr/>
        </p:nvCxnSpPr>
        <p:spPr>
          <a:xfrm rot="5400000" flipH="1" flipV="1">
            <a:off x="3036766" y="2082126"/>
            <a:ext cx="1492862" cy="509110"/>
          </a:xfrm>
          <a:prstGeom prst="bentConnector3">
            <a:avLst>
              <a:gd name="adj1" fmla="val 10092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4160846" y="4031954"/>
            <a:ext cx="536875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20. Sensibilización </a:t>
            </a:r>
            <a:r>
              <a:rPr lang="gl-E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gl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40 Conector angular"/>
          <p:cNvCxnSpPr/>
          <p:nvPr/>
        </p:nvCxnSpPr>
        <p:spPr>
          <a:xfrm rot="16200000" flipH="1">
            <a:off x="3072607" y="3539146"/>
            <a:ext cx="1421178" cy="509111"/>
          </a:xfrm>
          <a:prstGeom prst="bentConnector3">
            <a:avLst>
              <a:gd name="adj1" fmla="val 100605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4173538" y="2798792"/>
            <a:ext cx="536875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18. Servizo TIC</a:t>
            </a:r>
            <a:endParaRPr lang="gl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5 CuadroTexto"/>
          <p:cNvSpPr txBox="1"/>
          <p:nvPr/>
        </p:nvSpPr>
        <p:spPr>
          <a:xfrm>
            <a:off x="1666673" y="2511583"/>
            <a:ext cx="1668300" cy="7017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27108" y="2298669"/>
            <a:ext cx="7841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gl-ES" sz="7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7809" y="2209953"/>
            <a:ext cx="484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l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17: Estudos </a:t>
            </a:r>
            <a:r>
              <a:rPr lang="gl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gl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</a:t>
            </a:r>
            <a:r>
              <a:rPr lang="gl-E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1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6 Redondear rectángulo de esquina del mismo lado"/>
          <p:cNvSpPr/>
          <p:nvPr/>
        </p:nvSpPr>
        <p:spPr>
          <a:xfrm>
            <a:off x="7023002" y="1708290"/>
            <a:ext cx="2520001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pPr algn="ctr"/>
            <a:endParaRPr lang="gl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16                                                                   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Creación da Oficina do Autónomo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4 Rectángulo redondeado"/>
          <p:cNvSpPr/>
          <p:nvPr/>
        </p:nvSpPr>
        <p:spPr>
          <a:xfrm>
            <a:off x="363000" y="2451889"/>
            <a:ext cx="9180000" cy="2330507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 Oficina do Autónomo </a:t>
            </a: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actuará como </a:t>
            </a:r>
            <a:r>
              <a:rPr lang="gl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xanela única de asesoramento e consulta de acceso </a:t>
            </a:r>
            <a:r>
              <a:rPr lang="gl-ES" sz="16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telemático</a:t>
            </a:r>
            <a:r>
              <a:rPr lang="gl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para as persoas traballadoras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autónomas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, onde disporán de toda a información sobre as axudas e procedementos administrativos que sexan do seu interese.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 Oficina do Autónomo </a:t>
            </a:r>
            <a:r>
              <a:rPr lang="gl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será un punto unificado e integral para o emprego autónomo</a:t>
            </a: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onde os interesados poderán obter información en relación ao estado e progresos dos seus expedientes abertos con calquera órgano ou unidade da propia administración galega.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Oficina do Autónomo contará </a:t>
            </a:r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colaboración da Rede de Técnicos de </a:t>
            </a:r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Emprego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Xunta que dará </a:t>
            </a:r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resposta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aos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autónomos que soliciten </a:t>
            </a:r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axuda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asesoramento</a:t>
            </a:r>
            <a:endParaRPr lang="gl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18 Rectángulo redondeado"/>
          <p:cNvSpPr/>
          <p:nvPr/>
        </p:nvSpPr>
        <p:spPr>
          <a:xfrm>
            <a:off x="363000" y="4660189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segundo semestre de 2017</a:t>
            </a:r>
          </a:p>
        </p:txBody>
      </p:sp>
      <p:sp>
        <p:nvSpPr>
          <p:cNvPr id="8" name="18 Rectángulo redondeado"/>
          <p:cNvSpPr/>
          <p:nvPr/>
        </p:nvSpPr>
        <p:spPr>
          <a:xfrm>
            <a:off x="405370" y="5085590"/>
            <a:ext cx="1422441" cy="40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274578" y="812382"/>
            <a:ext cx="1668300" cy="7017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5012" y="599468"/>
            <a:ext cx="7841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gl-ES" sz="7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6 Redondear rectángulo de esquina del mismo lado"/>
          <p:cNvSpPr/>
          <p:nvPr/>
        </p:nvSpPr>
        <p:spPr>
          <a:xfrm>
            <a:off x="7023002" y="1708290"/>
            <a:ext cx="2520001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pPr algn="ctr"/>
            <a:endParaRPr lang="gl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3 Redondear rectángulo de esquina del mismo lado"/>
          <p:cNvSpPr/>
          <p:nvPr/>
        </p:nvSpPr>
        <p:spPr>
          <a:xfrm>
            <a:off x="363000" y="170855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17 					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Servizo de estudos de mercado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4 Rectángulo redondeado"/>
          <p:cNvSpPr/>
          <p:nvPr/>
        </p:nvSpPr>
        <p:spPr>
          <a:xfrm>
            <a:off x="363001" y="2451889"/>
            <a:ext cx="9180000" cy="2330507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 Xunta de Galicia, </a:t>
            </a:r>
            <a:r>
              <a:rPr lang="gl-ES" sz="1600" b="1" u="sng" dirty="0">
                <a:latin typeface="Arial" pitchFamily="34" charset="0"/>
                <a:cs typeface="Arial" pitchFamily="34" charset="0"/>
              </a:rPr>
              <a:t>en colaboración coa Mesa do Emprego Autónomo e a Rede de Técnicos de Emprego de Galicia,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porá en marcha un </a:t>
            </a:r>
            <a:r>
              <a:rPr lang="gl-ES" sz="1600" b="1" u="sng" dirty="0">
                <a:latin typeface="Arial" pitchFamily="34" charset="0"/>
                <a:cs typeface="Arial" pitchFamily="34" charset="0"/>
              </a:rPr>
              <a:t>Servizo de Estudos para o Emprego Autónomo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gl-E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O obxectivo é identificar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novas oportunidades de negocio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e novas tendencias en relación á evolución do sector.</a:t>
            </a:r>
          </a:p>
        </p:txBody>
      </p:sp>
      <p:sp>
        <p:nvSpPr>
          <p:cNvPr id="25" name="18 Rectángulo redondeado"/>
          <p:cNvSpPr/>
          <p:nvPr/>
        </p:nvSpPr>
        <p:spPr>
          <a:xfrm>
            <a:off x="363000" y="4617939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primeiro semestre de 2017</a:t>
            </a:r>
          </a:p>
        </p:txBody>
      </p:sp>
      <p:sp>
        <p:nvSpPr>
          <p:cNvPr id="8" name="18 Rectángulo redondeado"/>
          <p:cNvSpPr/>
          <p:nvPr/>
        </p:nvSpPr>
        <p:spPr>
          <a:xfrm>
            <a:off x="405370" y="4988966"/>
            <a:ext cx="1422441" cy="40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319200" y="854233"/>
            <a:ext cx="1668300" cy="7017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9635" y="641319"/>
            <a:ext cx="7841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gl-ES" sz="7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6 Redondear rectángulo de esquina del mismo lado"/>
          <p:cNvSpPr/>
          <p:nvPr/>
        </p:nvSpPr>
        <p:spPr>
          <a:xfrm>
            <a:off x="3513678" y="1608274"/>
            <a:ext cx="6029325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endParaRPr lang="gl-ES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13 Redondear rectángulo de esquina del mismo lado"/>
          <p:cNvSpPr/>
          <p:nvPr/>
        </p:nvSpPr>
        <p:spPr>
          <a:xfrm>
            <a:off x="377288" y="1608273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18 			             </a:t>
            </a:r>
            <a:r>
              <a:rPr lang="gl-E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ACCIÓN REFORZADA</a:t>
            </a:r>
            <a:endParaRPr lang="gl-ES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Servizos TIC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4 Rectángulo redondeado"/>
          <p:cNvSpPr/>
          <p:nvPr/>
        </p:nvSpPr>
        <p:spPr>
          <a:xfrm>
            <a:off x="363000" y="2351870"/>
            <a:ext cx="9180000" cy="1035782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Apoio o emprego autónomo a través do programa REACCIONA TIC, do IGAPE, como pancas para a </a:t>
            </a:r>
            <a:r>
              <a:rPr lang="gl-ES" sz="1600" b="1" dirty="0" smtClean="0">
                <a:latin typeface="Arial" pitchFamily="34" charset="0"/>
                <a:cs typeface="Arial" pitchFamily="34" charset="0"/>
              </a:rPr>
              <a:t>adaptación do seu negocio ao </a:t>
            </a:r>
            <a:r>
              <a:rPr lang="gl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 dixital e a implantación de solucións TIC </a:t>
            </a:r>
            <a:r>
              <a:rPr lang="gl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melloren a súa competitividade.</a:t>
            </a:r>
          </a:p>
        </p:txBody>
      </p:sp>
      <p:sp>
        <p:nvSpPr>
          <p:cNvPr id="25" name="18 Rectángulo redondeado"/>
          <p:cNvSpPr/>
          <p:nvPr/>
        </p:nvSpPr>
        <p:spPr>
          <a:xfrm>
            <a:off x="363000" y="3305913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programa con periodicidade anual</a:t>
            </a:r>
          </a:p>
        </p:txBody>
      </p:sp>
      <p:sp>
        <p:nvSpPr>
          <p:cNvPr id="22" name="18 Rectángulo redondeado"/>
          <p:cNvSpPr/>
          <p:nvPr/>
        </p:nvSpPr>
        <p:spPr>
          <a:xfrm>
            <a:off x="363001" y="3610260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Igape</a:t>
            </a:r>
            <a:endParaRPr lang="gl-ES" sz="16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5 CuadroTexto"/>
          <p:cNvSpPr txBox="1"/>
          <p:nvPr/>
        </p:nvSpPr>
        <p:spPr>
          <a:xfrm>
            <a:off x="1319200" y="854233"/>
            <a:ext cx="1668300" cy="7017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79635" y="641319"/>
            <a:ext cx="7841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gl-ES" sz="7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26 Redondear rectángulo de esquina del mismo lado"/>
          <p:cNvSpPr/>
          <p:nvPr/>
        </p:nvSpPr>
        <p:spPr>
          <a:xfrm>
            <a:off x="7052071" y="4002820"/>
            <a:ext cx="2520001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pPr algn="ctr"/>
            <a:endParaRPr lang="gl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dondear rectángulo de esquina del mismo lado"/>
          <p:cNvSpPr/>
          <p:nvPr/>
        </p:nvSpPr>
        <p:spPr>
          <a:xfrm>
            <a:off x="392070" y="4003086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19 					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Tramitación e sede electrónica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92070" y="4821064"/>
            <a:ext cx="9180000" cy="1182440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>
                <a:latin typeface="Arial" pitchFamily="34" charset="0"/>
                <a:cs typeface="Arial" pitchFamily="34" charset="0"/>
              </a:rPr>
              <a:t>Contando coa </a:t>
            </a:r>
            <a:r>
              <a:rPr lang="gl-ES" sz="1600" b="1" u="sng" dirty="0">
                <a:latin typeface="Arial" pitchFamily="34" charset="0"/>
                <a:cs typeface="Arial" pitchFamily="34" charset="0"/>
              </a:rPr>
              <a:t>colaboración </a:t>
            </a:r>
            <a:r>
              <a:rPr lang="gl-ES" sz="1600" b="1" u="sng" dirty="0" smtClean="0">
                <a:latin typeface="Arial" pitchFamily="34" charset="0"/>
                <a:cs typeface="Arial" pitchFamily="34" charset="0"/>
              </a:rPr>
              <a:t>da Mesa </a:t>
            </a:r>
            <a:r>
              <a:rPr lang="gl-ES" sz="1600" b="1" u="sng" dirty="0">
                <a:latin typeface="Arial" pitchFamily="34" charset="0"/>
                <a:cs typeface="Arial" pitchFamily="34" charset="0"/>
              </a:rPr>
              <a:t>do Emprego Autónomo 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definirase unha relación </a:t>
            </a:r>
            <a:r>
              <a:rPr lang="gl-ES" sz="1600" dirty="0" err="1">
                <a:latin typeface="Arial" pitchFamily="34" charset="0"/>
                <a:cs typeface="Arial" pitchFamily="34" charset="0"/>
              </a:rPr>
              <a:t>priorizada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 de procedementos administrativos dispoñibles na Oficina do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Autónomo 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atendendo tanto ás peculiaridades do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sector como </a:t>
            </a:r>
            <a:r>
              <a:rPr lang="gl-ES" sz="1600" dirty="0">
                <a:latin typeface="Arial" pitchFamily="34" charset="0"/>
                <a:cs typeface="Arial" pitchFamily="34" charset="0"/>
              </a:rPr>
              <a:t>á necesidade de simplificación administrativa.</a:t>
            </a:r>
          </a:p>
          <a:p>
            <a:pPr algn="just">
              <a:spcAft>
                <a:spcPts val="600"/>
              </a:spcAft>
            </a:pPr>
            <a:endParaRPr lang="gl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18 Rectángulo redondeado"/>
          <p:cNvSpPr/>
          <p:nvPr/>
        </p:nvSpPr>
        <p:spPr>
          <a:xfrm>
            <a:off x="392071" y="6003504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primeiro semestre 2017</a:t>
            </a:r>
          </a:p>
        </p:txBody>
      </p:sp>
      <p:sp>
        <p:nvSpPr>
          <p:cNvPr id="37" name="18 Rectángulo redondeado"/>
          <p:cNvSpPr/>
          <p:nvPr/>
        </p:nvSpPr>
        <p:spPr>
          <a:xfrm>
            <a:off x="377289" y="6369264"/>
            <a:ext cx="205208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e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Amtega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CuadroTexto"/>
          <p:cNvSpPr txBox="1"/>
          <p:nvPr/>
        </p:nvSpPr>
        <p:spPr>
          <a:xfrm>
            <a:off x="1319200" y="854233"/>
            <a:ext cx="1668300" cy="7017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gl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MELLORA  DOS </a:t>
            </a:r>
            <a:r>
              <a:rPr lang="gl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endParaRPr lang="gl-E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9635" y="641319"/>
            <a:ext cx="7841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gl-ES" sz="7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26 Redondear rectángulo de esquina del mismo lado"/>
          <p:cNvSpPr/>
          <p:nvPr/>
        </p:nvSpPr>
        <p:spPr>
          <a:xfrm>
            <a:off x="7008713" y="2096400"/>
            <a:ext cx="2520001" cy="1038225"/>
          </a:xfrm>
          <a:prstGeom prst="round2Same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pPr algn="ctr"/>
            <a:endParaRPr lang="gl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dondear rectángulo de esquina del mismo lado"/>
          <p:cNvSpPr/>
          <p:nvPr/>
        </p:nvSpPr>
        <p:spPr>
          <a:xfrm>
            <a:off x="363000" y="2124975"/>
            <a:ext cx="6660000" cy="10382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t" anchorCtr="0"/>
          <a:lstStyle/>
          <a:p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ACCIÓN 20					      </a:t>
            </a:r>
            <a:r>
              <a:rPr lang="gl-E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NOVA</a:t>
            </a:r>
            <a:endParaRPr lang="gl-ES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gl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Sensibilización</a:t>
            </a:r>
            <a:endParaRPr lang="gl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48712" y="2839996"/>
            <a:ext cx="9180000" cy="720192"/>
          </a:xfrm>
          <a:prstGeom prst="roundRect">
            <a:avLst>
              <a:gd name="adj" fmla="val 2033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gl-ES" sz="1600" dirty="0" smtClean="0">
                <a:latin typeface="Arial" pitchFamily="34" charset="0"/>
                <a:cs typeface="Arial" pitchFamily="34" charset="0"/>
              </a:rPr>
              <a:t>Porase en marcha un programa de </a:t>
            </a:r>
            <a:r>
              <a:rPr lang="gl-ES" sz="1600" b="1" dirty="0" smtClean="0">
                <a:latin typeface="Arial" pitchFamily="34" charset="0"/>
                <a:cs typeface="Arial" pitchFamily="34" charset="0"/>
              </a:rPr>
              <a:t>difusión e comunicación dando visibilidade </a:t>
            </a:r>
            <a:r>
              <a:rPr lang="gl-ES" sz="1600" dirty="0" smtClean="0">
                <a:latin typeface="Arial" pitchFamily="34" charset="0"/>
                <a:cs typeface="Arial" pitchFamily="34" charset="0"/>
              </a:rPr>
              <a:t>ao papel do emprego autónomo na economía en xeral, e na galega en  particular.</a:t>
            </a:r>
          </a:p>
        </p:txBody>
      </p:sp>
      <p:sp>
        <p:nvSpPr>
          <p:cNvPr id="24" name="18 Rectángulo redondeado"/>
          <p:cNvSpPr/>
          <p:nvPr/>
        </p:nvSpPr>
        <p:spPr>
          <a:xfrm>
            <a:off x="348712" y="3510819"/>
            <a:ext cx="9180000" cy="38924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gl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Implantación:</a:t>
            </a:r>
            <a:r>
              <a:rPr lang="gl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programa con periodicidade anual</a:t>
            </a:r>
          </a:p>
        </p:txBody>
      </p:sp>
      <p:sp>
        <p:nvSpPr>
          <p:cNvPr id="26" name="18 Rectángulo redondeado"/>
          <p:cNvSpPr/>
          <p:nvPr/>
        </p:nvSpPr>
        <p:spPr>
          <a:xfrm>
            <a:off x="391082" y="3842386"/>
            <a:ext cx="1422441" cy="4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36000" rtlCol="0" anchor="ctr" anchorCtr="0"/>
          <a:lstStyle/>
          <a:p>
            <a:pPr>
              <a:spcAft>
                <a:spcPts val="600"/>
              </a:spcAft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SX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Emprego</a:t>
            </a:r>
            <a:endParaRPr lang="gl-ES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3976" y="1756336"/>
            <a:ext cx="8989462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gl-E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Todas as axudas destinan un 25</a:t>
            </a:r>
            <a:r>
              <a:rPr lang="gl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% adicional aos colectivos prioritarios:</a:t>
            </a:r>
            <a:r>
              <a:rPr lang="gl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gl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mulleres, persoas con discapacidade, unidade familiar en desemprego e ou os que desenvolvan a súa actividade no rural</a:t>
            </a:r>
            <a:r>
              <a:rPr lang="gl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gl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gl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seguimento, avaliación e mellora </a:t>
            </a:r>
            <a:r>
              <a:rPr lang="gl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Estratexia realizarase, de xeito fundamental </a:t>
            </a: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da </a:t>
            </a:r>
            <a:r>
              <a:rPr lang="gl-E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do Emprego Autónomo</a:t>
            </a:r>
            <a:r>
              <a:rPr lang="gl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Galicia</a:t>
            </a:r>
            <a:r>
              <a:rPr lang="gl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que están presentes todos os axentes involucrados e con representatividade. Para este seguimento identificaranse os principais indicadores.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739" y="1806777"/>
            <a:ext cx="3060457" cy="432243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15357" y="2563306"/>
            <a:ext cx="6345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Bono autónomo</a:t>
            </a:r>
          </a:p>
          <a:p>
            <a:pPr algn="ctr"/>
            <a:r>
              <a:rPr lang="gl-E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 </a:t>
            </a:r>
            <a:r>
              <a:rPr lang="gl-ES" sz="4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31/xullo/2017</a:t>
            </a:r>
          </a:p>
          <a:p>
            <a:pPr algn="ctr"/>
            <a:r>
              <a:rPr lang="gl-ES" sz="4000" b="1" u="sng" dirty="0" smtClean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ata 31 de agosto</a:t>
            </a:r>
            <a:endParaRPr lang="gl-ES" sz="4000" b="1" u="sng" dirty="0">
              <a:solidFill>
                <a:srgbClr val="009E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310" y="921479"/>
            <a:ext cx="9679708" cy="5509200"/>
          </a:xfrm>
          <a:prstGeom prst="rect">
            <a:avLst/>
          </a:prstGeom>
          <a:solidFill>
            <a:srgbClr val="009EE0"/>
          </a:solidFill>
        </p:spPr>
        <p:txBody>
          <a:bodyPr wrap="square">
            <a:sp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8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Beneficiarios</a:t>
            </a:r>
            <a:endParaRPr lang="en-US" sz="28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gl-ES" sz="2400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As persoas traballadoras autónomas </a:t>
            </a:r>
            <a:r>
              <a:rPr lang="gl-E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que residan e teñan domicilio fiscal en Galicia, que teñan unha antigüidade na realización efectiva dunha actividade empresarial ou profesional de maneira ininterrompida a data da solicitude da axuda </a:t>
            </a:r>
            <a:r>
              <a:rPr lang="gl-ES" sz="24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por un prazo superior a 42 </a:t>
            </a:r>
            <a:r>
              <a:rPr lang="gl-ES" sz="24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meses, </a:t>
            </a:r>
            <a:r>
              <a:rPr lang="gl-ES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e  </a:t>
            </a:r>
            <a:r>
              <a:rPr lang="gl-E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que </a:t>
            </a:r>
            <a:r>
              <a:rPr lang="gl-ES" sz="24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teñan </a:t>
            </a:r>
            <a:r>
              <a:rPr lang="gl-ES" sz="24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facturación mínima de 12.000 € </a:t>
            </a:r>
            <a:r>
              <a:rPr lang="gl-ES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( IVE </a:t>
            </a:r>
            <a:r>
              <a:rPr lang="gl-ES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incluido</a:t>
            </a:r>
            <a:r>
              <a:rPr lang="gl-ES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)  e un </a:t>
            </a:r>
            <a:r>
              <a:rPr lang="gl-ES" sz="24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rendemento neto </a:t>
            </a:r>
            <a:r>
              <a:rPr lang="gl-E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reducido dos rendementos de actividades económicas declarados na declaración do IRPF, anual </a:t>
            </a:r>
            <a:r>
              <a:rPr lang="gl-ES" sz="24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inferior a 30.000 </a:t>
            </a:r>
            <a:r>
              <a:rPr lang="gl-ES" sz="24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euros.</a:t>
            </a:r>
          </a:p>
          <a:p>
            <a:pPr algn="just">
              <a:lnSpc>
                <a:spcPct val="200000"/>
              </a:lnSpc>
            </a:pPr>
            <a:r>
              <a:rPr lang="gl-ES" sz="24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Exclusións: Autónomos colaboradores/ TRADE </a:t>
            </a:r>
            <a:r>
              <a:rPr lang="gl-ES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( dependentes)</a:t>
            </a:r>
            <a:endParaRPr lang="gl-ES" b="1" u="sng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2827" y="328804"/>
            <a:ext cx="4953000" cy="52322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gl-ES" sz="2800" b="1" dirty="0" smtClean="0">
                <a:solidFill>
                  <a:srgbClr val="0070C0"/>
                </a:solidFill>
                <a:cs typeface="Arial" pitchFamily="34" charset="0"/>
              </a:rPr>
              <a:t>Bono Autónomo 3 </a:t>
            </a:r>
            <a:r>
              <a:rPr lang="gl-ES" sz="2800" b="1" dirty="0" err="1" smtClean="0">
                <a:solidFill>
                  <a:srgbClr val="0070C0"/>
                </a:solidFill>
                <a:cs typeface="Arial" pitchFamily="34" charset="0"/>
              </a:rPr>
              <a:t>mill</a:t>
            </a:r>
            <a:r>
              <a:rPr lang="gl-ES" sz="2800" b="1" dirty="0" smtClean="0">
                <a:solidFill>
                  <a:srgbClr val="0070C0"/>
                </a:solidFill>
                <a:cs typeface="Arial" pitchFamily="34" charset="0"/>
              </a:rPr>
              <a:t> de €</a:t>
            </a:r>
            <a:endParaRPr lang="gl-ES" sz="28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228" y="621692"/>
            <a:ext cx="9706264" cy="6186309"/>
          </a:xfrm>
          <a:prstGeom prst="rect">
            <a:avLst/>
          </a:prstGeom>
          <a:solidFill>
            <a:srgbClr val="009EE0"/>
          </a:solidFill>
        </p:spPr>
        <p:txBody>
          <a:bodyPr wrap="square">
            <a:sp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Cuantia</a:t>
            </a:r>
            <a:r>
              <a:rPr lang="en-US" sz="3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ata</a:t>
            </a:r>
            <a:r>
              <a:rPr lang="en-US" sz="3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3000 €: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gl-ES" sz="2000" b="1" u="sng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Profesionalización</a:t>
            </a:r>
            <a:r>
              <a:rPr lang="gl-ES" sz="20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: 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servizos de mellora da xestión financeira </a:t>
            </a:r>
            <a:r>
              <a:rPr lang="gl-ES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/servizos 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de optimización de procesos de produción  e cadea </a:t>
            </a:r>
            <a:r>
              <a:rPr lang="gl-ES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loxística/ 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relanzamento comercial, imaxe e comunicación e </a:t>
            </a:r>
            <a:r>
              <a:rPr lang="gl-ES" sz="20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posicionamento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web</a:t>
            </a:r>
            <a:r>
              <a:rPr lang="gl-ES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gl-ES" sz="20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Desenvolvemento </a:t>
            </a:r>
            <a:r>
              <a:rPr lang="gl-ES" sz="20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estratéxico: 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plan de mellora empresarial, </a:t>
            </a:r>
            <a:r>
              <a:rPr lang="gl-ES" sz="20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marketing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, </a:t>
            </a:r>
            <a:r>
              <a:rPr lang="gl-ES" sz="20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redefinición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do modelo de negocio e identificación de socios e redes de cooperación</a:t>
            </a:r>
            <a:r>
              <a:rPr lang="gl-ES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.</a:t>
            </a:r>
            <a:endParaRPr lang="gl-ES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gl-ES" sz="2000" b="1" u="sng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Cofinanciamento</a:t>
            </a:r>
            <a:r>
              <a:rPr lang="gl-ES" sz="20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privado dos servizos contratados co Igape a través do </a:t>
            </a:r>
            <a:r>
              <a:rPr lang="gl-ES" sz="20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programa </a:t>
            </a:r>
            <a:r>
              <a:rPr lang="gl-ES" sz="2000" b="1" u="sng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Re-Acciona</a:t>
            </a:r>
            <a:r>
              <a:rPr lang="gl-ES" sz="20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gl-ES" sz="20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( </a:t>
            </a:r>
            <a:r>
              <a:rPr lang="gl-ES" sz="20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I</a:t>
            </a:r>
            <a:r>
              <a:rPr lang="gl-ES" sz="20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gape)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gl-ES" sz="20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C</a:t>
            </a:r>
            <a:r>
              <a:rPr lang="gl-ES" sz="20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alquera </a:t>
            </a:r>
            <a:r>
              <a:rPr lang="gl-ES" sz="20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outro servizo ou actividade </a:t>
            </a:r>
            <a:r>
              <a:rPr lang="gl-ES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gl-ES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dirixido á mellora da </a:t>
            </a:r>
            <a:r>
              <a:rPr lang="gl-ES" sz="20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competitividade</a:t>
            </a:r>
            <a:endParaRPr lang="gl-ES" sz="2400" b="1" u="sng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1227" y="67194"/>
            <a:ext cx="4953000" cy="52322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gl-ES" sz="2800" b="1" dirty="0" smtClean="0">
                <a:solidFill>
                  <a:srgbClr val="0070C0"/>
                </a:solidFill>
                <a:cs typeface="Arial" pitchFamily="34" charset="0"/>
              </a:rPr>
              <a:t>Bono Autónomo 3 </a:t>
            </a:r>
            <a:r>
              <a:rPr lang="gl-ES" sz="2800" b="1" dirty="0" err="1" smtClean="0">
                <a:solidFill>
                  <a:srgbClr val="0070C0"/>
                </a:solidFill>
                <a:cs typeface="Arial" pitchFamily="34" charset="0"/>
              </a:rPr>
              <a:t>mill</a:t>
            </a:r>
            <a:r>
              <a:rPr lang="gl-ES" sz="2800" b="1" dirty="0" smtClean="0">
                <a:solidFill>
                  <a:srgbClr val="0070C0"/>
                </a:solidFill>
                <a:cs typeface="Arial" pitchFamily="34" charset="0"/>
              </a:rPr>
              <a:t> de €</a:t>
            </a:r>
            <a:endParaRPr lang="gl-ES" sz="28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54113" y="2588077"/>
            <a:ext cx="7164143" cy="84908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176" y="2773166"/>
            <a:ext cx="2222949" cy="473529"/>
          </a:xfrm>
          <a:prstGeom prst="rect">
            <a:avLst/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INFRAESTRUTURAS, EQUIPOS E TECNOLOXÍA</a:t>
            </a:r>
            <a:endParaRPr lang="gl-E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65600" y="2773166"/>
            <a:ext cx="2184000" cy="473529"/>
          </a:xfrm>
          <a:prstGeom prst="rect">
            <a:avLst/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INNOVACION E PROCESOS </a:t>
            </a:r>
            <a:endParaRPr lang="gl-E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29479" y="2773166"/>
            <a:ext cx="2334986" cy="4735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200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RECURSOS HUMANOS/ PERSOAS</a:t>
            </a:r>
            <a:endParaRPr lang="gl-ES" sz="1200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41" y="3884808"/>
            <a:ext cx="168562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>
            <a:spLocks noChangeAspect="1"/>
          </p:cNvSpPr>
          <p:nvPr/>
        </p:nvSpPr>
        <p:spPr>
          <a:xfrm>
            <a:off x="2911352" y="3884872"/>
            <a:ext cx="1677561" cy="1583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>
            <a:spLocks noChangeAspect="1"/>
          </p:cNvSpPr>
          <p:nvPr/>
        </p:nvSpPr>
        <p:spPr>
          <a:xfrm>
            <a:off x="5185782" y="3885000"/>
            <a:ext cx="1677561" cy="1583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l-ES" sz="1200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Internacionalización da empresa galega 2020</a:t>
            </a:r>
            <a:endParaRPr lang="gl-ES" sz="1200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19 Conector angular"/>
          <p:cNvCxnSpPr>
            <a:stCxn id="45" idx="2"/>
            <a:endCxn id="4" idx="0"/>
          </p:cNvCxnSpPr>
          <p:nvPr/>
        </p:nvCxnSpPr>
        <p:spPr>
          <a:xfrm rot="5400000">
            <a:off x="2887721" y="707880"/>
            <a:ext cx="623206" cy="3507352"/>
          </a:xfrm>
          <a:prstGeom prst="bentConnector3">
            <a:avLst>
              <a:gd name="adj1" fmla="val 50000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21 Conector angular"/>
          <p:cNvCxnSpPr>
            <a:stCxn id="45" idx="2"/>
            <a:endCxn id="26" idx="0"/>
          </p:cNvCxnSpPr>
          <p:nvPr/>
        </p:nvCxnSpPr>
        <p:spPr>
          <a:xfrm rot="16200000" flipH="1">
            <a:off x="5177178" y="1925781"/>
            <a:ext cx="623206" cy="1071563"/>
          </a:xfrm>
          <a:prstGeom prst="bentConnector3">
            <a:avLst>
              <a:gd name="adj1" fmla="val 50000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35 Conector recto de flecha"/>
          <p:cNvCxnSpPr>
            <a:stCxn id="38" idx="0"/>
            <a:endCxn id="7" idx="2"/>
          </p:cNvCxnSpPr>
          <p:nvPr/>
        </p:nvCxnSpPr>
        <p:spPr>
          <a:xfrm flipV="1">
            <a:off x="8596972" y="3246688"/>
            <a:ext cx="0" cy="638184"/>
          </a:xfrm>
          <a:prstGeom prst="straightConnector1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20 Rectángulo"/>
          <p:cNvSpPr/>
          <p:nvPr/>
        </p:nvSpPr>
        <p:spPr>
          <a:xfrm>
            <a:off x="809288" y="653145"/>
            <a:ext cx="8287431" cy="789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 NOVO MODELO</a:t>
            </a:r>
          </a:p>
          <a:p>
            <a:pPr algn="ctr">
              <a:lnSpc>
                <a:spcPct val="150000"/>
              </a:lnSpc>
            </a:pPr>
            <a:r>
              <a:rPr lang="gl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 CRECEMENTO ECONÓMICO PARA GALICIA</a:t>
            </a:r>
            <a:endParaRPr lang="gl-E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932563" y="2773166"/>
            <a:ext cx="2184000" cy="473529"/>
          </a:xfrm>
          <a:prstGeom prst="rect">
            <a:avLst/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MERCADOS</a:t>
            </a:r>
            <a:endParaRPr lang="gl-E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40 Conector angular"/>
          <p:cNvCxnSpPr>
            <a:stCxn id="45" idx="2"/>
            <a:endCxn id="7" idx="0"/>
          </p:cNvCxnSpPr>
          <p:nvPr/>
        </p:nvCxnSpPr>
        <p:spPr>
          <a:xfrm rot="16200000" flipH="1">
            <a:off x="6463383" y="639570"/>
            <a:ext cx="623206" cy="3643972"/>
          </a:xfrm>
          <a:prstGeom prst="bentConnector3">
            <a:avLst>
              <a:gd name="adj1" fmla="val 50000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23 Conector recto de flecha"/>
          <p:cNvCxnSpPr>
            <a:stCxn id="21506" idx="0"/>
            <a:endCxn id="4" idx="2"/>
          </p:cNvCxnSpPr>
          <p:nvPr/>
        </p:nvCxnSpPr>
        <p:spPr>
          <a:xfrm flipV="1">
            <a:off x="1445648" y="3246688"/>
            <a:ext cx="0" cy="638120"/>
          </a:xfrm>
          <a:prstGeom prst="straightConnector1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29 Conector recto de flecha"/>
          <p:cNvCxnSpPr>
            <a:stCxn id="15" idx="0"/>
            <a:endCxn id="5" idx="2"/>
          </p:cNvCxnSpPr>
          <p:nvPr/>
        </p:nvCxnSpPr>
        <p:spPr>
          <a:xfrm flipV="1">
            <a:off x="3750137" y="3246688"/>
            <a:ext cx="7467" cy="638184"/>
          </a:xfrm>
          <a:prstGeom prst="straightConnector1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32 Conector recto de flecha"/>
          <p:cNvCxnSpPr>
            <a:stCxn id="18" idx="0"/>
            <a:endCxn id="26" idx="2"/>
          </p:cNvCxnSpPr>
          <p:nvPr/>
        </p:nvCxnSpPr>
        <p:spPr>
          <a:xfrm flipV="1">
            <a:off x="6024563" y="3246688"/>
            <a:ext cx="0" cy="638312"/>
          </a:xfrm>
          <a:prstGeom prst="straightConnector1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 cstate="print"/>
          <a:srcRect l="34874" t="19247" r="7878" b="6896"/>
          <a:stretch>
            <a:fillRect/>
          </a:stretch>
        </p:blipFill>
        <p:spPr bwMode="auto">
          <a:xfrm>
            <a:off x="7815015" y="3884872"/>
            <a:ext cx="156391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44 Rectángulo"/>
          <p:cNvSpPr/>
          <p:nvPr/>
        </p:nvSpPr>
        <p:spPr>
          <a:xfrm>
            <a:off x="3785507" y="1676424"/>
            <a:ext cx="2334986" cy="4735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EMPRESA</a:t>
            </a:r>
            <a:endParaRPr lang="gl-ES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49 Conector angular"/>
          <p:cNvCxnSpPr>
            <a:stCxn id="5" idx="0"/>
            <a:endCxn id="45" idx="2"/>
          </p:cNvCxnSpPr>
          <p:nvPr/>
        </p:nvCxnSpPr>
        <p:spPr>
          <a:xfrm rot="5400000" flipH="1" flipV="1">
            <a:off x="4043697" y="1863856"/>
            <a:ext cx="623206" cy="1195400"/>
          </a:xfrm>
          <a:prstGeom prst="bentConnector3">
            <a:avLst>
              <a:gd name="adj1" fmla="val 50000"/>
            </a:avLst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26 Rectángulo"/>
          <p:cNvSpPr/>
          <p:nvPr/>
        </p:nvSpPr>
        <p:spPr>
          <a:xfrm>
            <a:off x="508073" y="6010423"/>
            <a:ext cx="8995736" cy="36260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2400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02744" y="6010423"/>
            <a:ext cx="7606394" cy="3626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Plan Estratéxico de Galicia 2015-2020 </a:t>
            </a:r>
            <a:endParaRPr lang="gl-ES" sz="2400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NV_01 CLIENTES\Secretaria Xeral Traballo\15 Agenda 16-20\Estrategias empleo\logo RI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558" y="4182828"/>
            <a:ext cx="1597150" cy="987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7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1669" y="687060"/>
            <a:ext cx="9494986" cy="6058069"/>
          </a:xfrm>
          <a:prstGeom prst="rect">
            <a:avLst/>
          </a:prstGeom>
          <a:solidFill>
            <a:srgbClr val="009EE0"/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gl-ES" sz="32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Obriga.- </a:t>
            </a:r>
            <a:r>
              <a:rPr lang="gl-ES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Manterse </a:t>
            </a:r>
            <a:r>
              <a:rPr lang="gl-E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de alta no RETA durante dous </a:t>
            </a:r>
            <a:r>
              <a:rPr lang="gl-ES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anos</a:t>
            </a:r>
          </a:p>
          <a:p>
            <a:pPr marL="108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400" b="1" u="sng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Principais</a:t>
            </a:r>
            <a:r>
              <a:rPr lang="en-US" sz="24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dúbidas</a:t>
            </a:r>
            <a:r>
              <a:rPr lang="en-US" sz="2400" b="1" u="sng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plantexadas</a:t>
            </a:r>
            <a:r>
              <a:rPr lang="en-US" sz="24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( </a:t>
            </a:r>
            <a:r>
              <a:rPr lang="en-US" sz="2400" b="1" u="sng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hoxe</a:t>
            </a:r>
            <a:r>
              <a:rPr lang="en-US" sz="2400" b="1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522 solicitudes)</a:t>
            </a:r>
            <a:endParaRPr lang="en-US" sz="2400" b="1" u="sng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gl-ES" sz="24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.-Definición beneficiarios: Unicamente </a:t>
            </a: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persoas físicas (</a:t>
            </a:r>
            <a:r>
              <a:rPr lang="gl-ES" sz="24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Art</a:t>
            </a: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6)</a:t>
            </a:r>
            <a:endParaRPr lang="gl-ES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2.- </a:t>
            </a:r>
            <a:r>
              <a:rPr lang="gl-ES" sz="24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Determinación dos servizos </a:t>
            </a:r>
            <a:r>
              <a:rPr lang="gl-ES" sz="24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subvencionables</a:t>
            </a: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: Unicamente prestación de servizos, nunca investimento (</a:t>
            </a:r>
            <a:r>
              <a:rPr lang="gl-ES" sz="24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art</a:t>
            </a: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7)</a:t>
            </a:r>
            <a:endParaRPr lang="gl-ES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3.- Certificación entidade </a:t>
            </a:r>
            <a:r>
              <a:rPr lang="gl-ES" sz="24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prestadora</a:t>
            </a:r>
            <a:r>
              <a:rPr lang="gl-E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: Certificación da entidade de que está capacitada para dar eses servizos (alta IAE, Traballos </a:t>
            </a:r>
            <a:r>
              <a:rPr lang="gl-ES" sz="24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realizados....</a:t>
            </a:r>
            <a:endParaRPr lang="gl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1227" y="67194"/>
            <a:ext cx="4953000" cy="52322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gl-ES" sz="2800" b="1" dirty="0" smtClean="0">
                <a:solidFill>
                  <a:srgbClr val="0070C0"/>
                </a:solidFill>
                <a:cs typeface="Arial" pitchFamily="34" charset="0"/>
              </a:rPr>
              <a:t>Bono Autónomo 3 </a:t>
            </a:r>
            <a:r>
              <a:rPr lang="gl-ES" sz="2800" b="1" dirty="0" err="1" smtClean="0">
                <a:solidFill>
                  <a:srgbClr val="0070C0"/>
                </a:solidFill>
                <a:cs typeface="Arial" pitchFamily="34" charset="0"/>
              </a:rPr>
              <a:t>mill</a:t>
            </a:r>
            <a:r>
              <a:rPr lang="gl-ES" sz="2800" b="1" dirty="0" smtClean="0">
                <a:solidFill>
                  <a:srgbClr val="0070C0"/>
                </a:solidFill>
                <a:cs typeface="Arial" pitchFamily="34" charset="0"/>
              </a:rPr>
              <a:t> de €</a:t>
            </a:r>
            <a:endParaRPr lang="gl-ES" sz="28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091" y="1261069"/>
            <a:ext cx="1863216" cy="294938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93963" y="1935233"/>
            <a:ext cx="766618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40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Oficina virtual</a:t>
            </a:r>
          </a:p>
          <a:p>
            <a:pPr algn="ctr"/>
            <a:r>
              <a:rPr lang="gl-ES" sz="3600" b="1" dirty="0" smtClean="0">
                <a:solidFill>
                  <a:srgbClr val="009EE0"/>
                </a:solidFill>
                <a:cs typeface="Arial" panose="020B0604020202020204" pitchFamily="34" charset="0"/>
                <a:hlinkClick r:id="rId3"/>
              </a:rPr>
              <a:t>www.</a:t>
            </a:r>
            <a:r>
              <a:rPr lang="gl-ES" sz="3600" b="1" dirty="0" err="1" smtClean="0">
                <a:solidFill>
                  <a:srgbClr val="009EE0"/>
                </a:solidFill>
                <a:cs typeface="Arial" panose="020B0604020202020204" pitchFamily="34" charset="0"/>
                <a:hlinkClick r:id="rId3"/>
              </a:rPr>
              <a:t>oficinadoautonomo</a:t>
            </a:r>
            <a:r>
              <a:rPr lang="gl-ES" sz="3600" b="1" dirty="0" smtClean="0">
                <a:solidFill>
                  <a:srgbClr val="009EE0"/>
                </a:solidFill>
                <a:cs typeface="Arial" panose="020B0604020202020204" pitchFamily="34" charset="0"/>
                <a:hlinkClick r:id="rId3"/>
              </a:rPr>
              <a:t>.gal</a:t>
            </a:r>
            <a:endParaRPr lang="gl-ES" sz="3600" b="1" dirty="0">
              <a:solidFill>
                <a:srgbClr val="009EE0"/>
              </a:solidFill>
              <a:cs typeface="Arial" panose="020B0604020202020204" pitchFamily="34" charset="0"/>
            </a:endParaRPr>
          </a:p>
          <a:p>
            <a:pPr algn="ctr"/>
            <a:endParaRPr lang="gl-ES" sz="3600" b="1" u="sng" dirty="0" smtClean="0">
              <a:solidFill>
                <a:srgbClr val="009EE0"/>
              </a:solidFill>
              <a:cs typeface="Arial" panose="020B0604020202020204" pitchFamily="34" charset="0"/>
            </a:endParaRPr>
          </a:p>
          <a:p>
            <a:pPr algn="ctr"/>
            <a:endParaRPr lang="gl-ES" sz="3600" b="1" u="sng" dirty="0" smtClean="0">
              <a:solidFill>
                <a:srgbClr val="009EE0"/>
              </a:solidFill>
              <a:cs typeface="Arial" panose="020B0604020202020204" pitchFamily="34" charset="0"/>
            </a:endParaRPr>
          </a:p>
          <a:p>
            <a:pPr algn="ctr"/>
            <a:r>
              <a:rPr lang="gl-ES" sz="3600" b="1" u="sng" dirty="0" smtClean="0">
                <a:solidFill>
                  <a:srgbClr val="009EE0"/>
                </a:solidFill>
                <a:cs typeface="Arial" panose="020B0604020202020204" pitchFamily="34" charset="0"/>
              </a:rPr>
              <a:t>Información </a:t>
            </a:r>
            <a:endParaRPr lang="gl-ES" sz="3600" b="1" u="sng" dirty="0" smtClean="0">
              <a:solidFill>
                <a:srgbClr val="009EE0"/>
              </a:solidFill>
              <a:cs typeface="Arial" panose="020B0604020202020204" pitchFamily="34" charset="0"/>
            </a:endParaRPr>
          </a:p>
          <a:p>
            <a:pPr algn="ctr"/>
            <a:r>
              <a:rPr lang="gl-ES" sz="3200" b="1" dirty="0" err="1" smtClean="0">
                <a:solidFill>
                  <a:srgbClr val="009EE0"/>
                </a:solidFill>
                <a:cs typeface="Arial" panose="020B0604020202020204" pitchFamily="34" charset="0"/>
              </a:rPr>
              <a:t>Tfno</a:t>
            </a:r>
            <a:r>
              <a:rPr lang="gl-ES" sz="3200" b="1" dirty="0" smtClean="0">
                <a:solidFill>
                  <a:srgbClr val="009EE0"/>
                </a:solidFill>
                <a:cs typeface="Arial" panose="020B0604020202020204" pitchFamily="34" charset="0"/>
              </a:rPr>
              <a:t> 981 544691</a:t>
            </a:r>
          </a:p>
          <a:p>
            <a:pPr algn="ctr"/>
            <a:r>
              <a:rPr lang="gl-ES" sz="3200" b="1" dirty="0">
                <a:solidFill>
                  <a:srgbClr val="009EE0"/>
                </a:solidFill>
                <a:cs typeface="Arial" panose="020B0604020202020204" pitchFamily="34" charset="0"/>
              </a:rPr>
              <a:t>e</a:t>
            </a:r>
            <a:r>
              <a:rPr lang="gl-ES" sz="3200" b="1" dirty="0" smtClean="0">
                <a:solidFill>
                  <a:srgbClr val="009EE0"/>
                </a:solidFill>
                <a:cs typeface="Arial" panose="020B0604020202020204" pitchFamily="34" charset="0"/>
              </a:rPr>
              <a:t>-mail </a:t>
            </a:r>
            <a:r>
              <a:rPr lang="es-ES" sz="2800" b="1" dirty="0" err="1">
                <a:solidFill>
                  <a:srgbClr val="009EE0"/>
                </a:solidFill>
                <a:cs typeface="Arial" panose="020B0604020202020204" pitchFamily="34" charset="0"/>
                <a:hlinkClick r:id="rId4"/>
              </a:rPr>
              <a:t>autonomos.emprego@xunta.gal</a:t>
            </a:r>
            <a:endParaRPr lang="es-ES" sz="2800" b="1" dirty="0">
              <a:solidFill>
                <a:srgbClr val="009EE0"/>
              </a:solidFill>
              <a:cs typeface="Arial" panose="020B0604020202020204" pitchFamily="34" charset="0"/>
            </a:endParaRPr>
          </a:p>
          <a:p>
            <a:pPr algn="ctr"/>
            <a:r>
              <a:rPr lang="gl-ES" sz="2800" b="1" dirty="0">
                <a:solidFill>
                  <a:srgbClr val="009EE0"/>
                </a:solidFill>
                <a:cs typeface="Arial" panose="020B0604020202020204" pitchFamily="34" charset="0"/>
              </a:rPr>
              <a:t> </a:t>
            </a:r>
            <a:endParaRPr lang="gl-ES" sz="2800" b="1" dirty="0">
              <a:solidFill>
                <a:srgbClr val="009EE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6856060" y="2963260"/>
            <a:ext cx="1950000" cy="2326590"/>
          </a:xfrm>
          <a:prstGeom prst="rect">
            <a:avLst/>
          </a:prstGeom>
          <a:solidFill>
            <a:srgbClr val="007BAC"/>
          </a:solidFill>
          <a:ln w="1270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gl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endParaRPr lang="gl-E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Orientación laboral</a:t>
            </a:r>
          </a:p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aberta</a:t>
            </a:r>
          </a:p>
          <a:p>
            <a:pPr algn="ctr"/>
            <a:endParaRPr lang="gl-E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gl-E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98152" y="2963260"/>
            <a:ext cx="1950000" cy="2326590"/>
          </a:xfrm>
          <a:prstGeom prst="rect">
            <a:avLst/>
          </a:prstGeom>
          <a:solidFill>
            <a:srgbClr val="0089C0"/>
          </a:solidFill>
          <a:ln w="1270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gl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Formación e capacitación  como pancas de cambio</a:t>
            </a:r>
          </a:p>
          <a:p>
            <a:pPr algn="ctr"/>
            <a:endParaRPr lang="gl-E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3152" y="2062739"/>
            <a:ext cx="6240000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Emprego para o novo modelo económico e produtivo de Galicia</a:t>
            </a:r>
            <a:endParaRPr lang="gl-E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9456" y="1245832"/>
            <a:ext cx="202836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MISIÓN</a:t>
            </a:r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59456" y="2062739"/>
            <a:ext cx="202836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VISIÓN</a:t>
            </a:r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9456" y="2963260"/>
            <a:ext cx="202836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RETOS</a:t>
            </a:r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38575" y="4835531"/>
            <a:ext cx="227012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ALICERCE</a:t>
            </a:r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07622" y="5493454"/>
            <a:ext cx="233203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MEDIDAS</a:t>
            </a:r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622" y="6088801"/>
            <a:ext cx="233203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RESULTADO</a:t>
            </a:r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553152" y="1245832"/>
            <a:ext cx="6240000" cy="60939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gl-E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Apoiar ás persoas e ás empresas na creación de emprego estable e de calidade</a:t>
            </a:r>
            <a:endParaRPr lang="gl-E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553152" y="6088801"/>
            <a:ext cx="624000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gl-ES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Promover o emprego indefinido a tempo completo e de calidade nunha economía competitiva</a:t>
            </a:r>
            <a:endParaRPr lang="gl-ES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553152" y="2963260"/>
            <a:ext cx="1950000" cy="2326590"/>
          </a:xfrm>
          <a:prstGeom prst="rect">
            <a:avLst/>
          </a:prstGeom>
          <a:solidFill>
            <a:srgbClr val="2FC4FF"/>
          </a:solidFill>
          <a:ln w="1270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gl-E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gl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 emprego de calidade como elemento clave da competitividade</a:t>
            </a:r>
          </a:p>
          <a:p>
            <a:pPr algn="ctr"/>
            <a:endParaRPr lang="gl-E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gl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553152" y="5493454"/>
            <a:ext cx="6240000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Novas políticas de emprego 2016 – 2020</a:t>
            </a:r>
            <a:endParaRPr lang="gl-E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553152" y="4920518"/>
            <a:ext cx="6240000" cy="369332"/>
          </a:xfrm>
          <a:prstGeom prst="rect">
            <a:avLst/>
          </a:prstGeom>
          <a:solidFill>
            <a:srgbClr val="009EE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Relacións laborais para un emprego de calidade</a:t>
            </a:r>
            <a:endParaRPr lang="gl-E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50 Conector recto de flecha"/>
          <p:cNvCxnSpPr>
            <a:stCxn id="25" idx="2"/>
            <a:endCxn id="27" idx="0"/>
          </p:cNvCxnSpPr>
          <p:nvPr/>
        </p:nvCxnSpPr>
        <p:spPr>
          <a:xfrm>
            <a:off x="1273637" y="1584390"/>
            <a:ext cx="0" cy="478353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27" idx="2"/>
            <a:endCxn id="29" idx="0"/>
          </p:cNvCxnSpPr>
          <p:nvPr/>
        </p:nvCxnSpPr>
        <p:spPr>
          <a:xfrm>
            <a:off x="1273637" y="2401300"/>
            <a:ext cx="0" cy="56196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29" idx="2"/>
            <a:endCxn id="31" idx="0"/>
          </p:cNvCxnSpPr>
          <p:nvPr/>
        </p:nvCxnSpPr>
        <p:spPr>
          <a:xfrm>
            <a:off x="1273637" y="3301815"/>
            <a:ext cx="0" cy="153371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31" idx="2"/>
            <a:endCxn id="33" idx="0"/>
          </p:cNvCxnSpPr>
          <p:nvPr/>
        </p:nvCxnSpPr>
        <p:spPr>
          <a:xfrm flipH="1">
            <a:off x="1273640" y="5174092"/>
            <a:ext cx="1" cy="319369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33" idx="2"/>
            <a:endCxn id="35" idx="0"/>
          </p:cNvCxnSpPr>
          <p:nvPr/>
        </p:nvCxnSpPr>
        <p:spPr>
          <a:xfrm>
            <a:off x="1273636" y="5832015"/>
            <a:ext cx="0" cy="256793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703014" y="638529"/>
            <a:ext cx="8563897" cy="6093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 MEDIDAS PARA O EMPREGO EN GALICIA</a:t>
            </a:r>
          </a:p>
        </p:txBody>
      </p:sp>
    </p:spTree>
    <p:extLst>
      <p:ext uri="{BB962C8B-B14F-4D97-AF65-F5344CB8AC3E}">
        <p14:creationId xmlns:p14="http://schemas.microsoft.com/office/powerpoint/2010/main" val="11789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9804" y="2883166"/>
            <a:ext cx="7757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gl-ES" sz="6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COLABORACIÓN</a:t>
            </a:r>
            <a:endParaRPr lang="gl-ES" sz="6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59851" y="3902537"/>
            <a:ext cx="54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gl-E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OS AXENTES NA AXENDA 20 PARA O EMPREGO</a:t>
            </a:r>
            <a:endParaRPr lang="gl-E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V_01 CLIENTES\Secretaria Xeral Traballo\15 Agenda 16-20\Presentaciones\Esquema axentes.png"/>
          <p:cNvPicPr>
            <a:picLocks noChangeAspect="1" noChangeArrowheads="1"/>
          </p:cNvPicPr>
          <p:nvPr/>
        </p:nvPicPr>
        <p:blipFill>
          <a:blip r:embed="rId2" cstate="print"/>
          <a:srcRect l="2543" t="2295" r="3962" b="2345"/>
          <a:stretch>
            <a:fillRect/>
          </a:stretch>
        </p:blipFill>
        <p:spPr bwMode="auto">
          <a:xfrm>
            <a:off x="1603829" y="508000"/>
            <a:ext cx="6926338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9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90356" y="2875002"/>
            <a:ext cx="7146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gl-ES" sz="6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OS OBXECTIVOS</a:t>
            </a:r>
            <a:endParaRPr lang="gl-ES" sz="6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3802" y="3894373"/>
            <a:ext cx="417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gl-E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ACADAR NO PERÍODO 2016 - 2020</a:t>
            </a:r>
            <a:endParaRPr lang="gl-E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Elipse"/>
          <p:cNvSpPr/>
          <p:nvPr/>
        </p:nvSpPr>
        <p:spPr>
          <a:xfrm>
            <a:off x="2901046" y="1516750"/>
            <a:ext cx="4905828" cy="4528457"/>
          </a:xfrm>
          <a:prstGeom prst="ellipse">
            <a:avLst/>
          </a:prstGeom>
          <a:noFill/>
          <a:ln w="57150">
            <a:solidFill>
              <a:srgbClr val="009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4100727" y="2629049"/>
            <a:ext cx="2642351" cy="2188561"/>
          </a:xfrm>
          <a:prstGeom prst="ellipse">
            <a:avLst/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gl-E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2" cstate="print"/>
          <a:srcRect l="34874" t="19247" r="7878" b="6896"/>
          <a:stretch>
            <a:fillRect/>
          </a:stretch>
        </p:blipFill>
        <p:spPr bwMode="auto">
          <a:xfrm>
            <a:off x="4914436" y="3284388"/>
            <a:ext cx="1083734" cy="10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00721" y="791941"/>
            <a:ext cx="734105" cy="5747657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 rot="16200000">
            <a:off x="-1566226" y="3409006"/>
            <a:ext cx="442300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gl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Obxectivos para o 2020 (I)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98310" y="800106"/>
            <a:ext cx="49529" cy="5792429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prstClr val="white"/>
              </a:solidFill>
            </a:endParaRPr>
          </a:p>
        </p:txBody>
      </p:sp>
      <p:grpSp>
        <p:nvGrpSpPr>
          <p:cNvPr id="6" name="136 Grupo"/>
          <p:cNvGrpSpPr/>
          <p:nvPr/>
        </p:nvGrpSpPr>
        <p:grpSpPr>
          <a:xfrm>
            <a:off x="3002755" y="799339"/>
            <a:ext cx="2190522" cy="1807028"/>
            <a:chOff x="3940630" y="0"/>
            <a:chExt cx="2022020" cy="1807028"/>
          </a:xfrm>
        </p:grpSpPr>
        <p:sp>
          <p:nvSpPr>
            <p:cNvPr id="18" name="17 Elipse"/>
            <p:cNvSpPr/>
            <p:nvPr/>
          </p:nvSpPr>
          <p:spPr>
            <a:xfrm>
              <a:off x="3940630" y="0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268147" y="373040"/>
              <a:ext cx="11435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Reducir a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Taxa de Paro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Ata o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223659" y="1083129"/>
              <a:ext cx="13226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10%</a:t>
              </a:r>
            </a:p>
          </p:txBody>
        </p:sp>
        <p:grpSp>
          <p:nvGrpSpPr>
            <p:cNvPr id="7" name="33 Grupo"/>
            <p:cNvGrpSpPr/>
            <p:nvPr/>
          </p:nvGrpSpPr>
          <p:grpSpPr>
            <a:xfrm>
              <a:off x="5308147" y="0"/>
              <a:ext cx="654503" cy="654503"/>
              <a:chOff x="-506186" y="409574"/>
              <a:chExt cx="654503" cy="654503"/>
            </a:xfrm>
          </p:grpSpPr>
          <p:sp>
            <p:nvSpPr>
              <p:cNvPr id="33" name="32 Elipse"/>
              <p:cNvSpPr/>
              <p:nvPr/>
            </p:nvSpPr>
            <p:spPr>
              <a:xfrm>
                <a:off x="-506186" y="409574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8" name="Picture 4" descr="C:\Users\Portatil Acer\Pictures\Presentaciones\material-design-icons-1.0.0\action\drawable-xxxhdpi\ic_trending_down_white_48dp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83697" y="432063"/>
                <a:ext cx="609524" cy="60952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56 Grupo"/>
          <p:cNvGrpSpPr/>
          <p:nvPr/>
        </p:nvGrpSpPr>
        <p:grpSpPr>
          <a:xfrm>
            <a:off x="6621813" y="1568777"/>
            <a:ext cx="2074069" cy="1968954"/>
            <a:chOff x="-1914525" y="666749"/>
            <a:chExt cx="1914525" cy="1968954"/>
          </a:xfrm>
        </p:grpSpPr>
        <p:sp>
          <p:nvSpPr>
            <p:cNvPr id="51" name="50 Elipse"/>
            <p:cNvSpPr/>
            <p:nvPr/>
          </p:nvSpPr>
          <p:spPr>
            <a:xfrm>
              <a:off x="-1873702" y="828675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-1271524" y="1104900"/>
              <a:ext cx="583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Crear</a:t>
              </a: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-1914525" y="1428750"/>
              <a:ext cx="1885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100.000</a:t>
              </a:r>
            </a:p>
          </p:txBody>
        </p:sp>
        <p:sp>
          <p:nvSpPr>
            <p:cNvPr id="54" name="53 Elipse"/>
            <p:cNvSpPr/>
            <p:nvPr/>
          </p:nvSpPr>
          <p:spPr>
            <a:xfrm>
              <a:off x="-654503" y="666749"/>
              <a:ext cx="654503" cy="654503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-1660959" y="1943100"/>
              <a:ext cx="14193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Novos empregos</a:t>
              </a:r>
            </a:p>
          </p:txBody>
        </p:sp>
        <p:pic>
          <p:nvPicPr>
            <p:cNvPr id="1047" name="Picture 23" descr="C:\Users\Portatil Acer\Pictures\Presentaciones\material-design-icons-1.0.0\editor\drawable-xxxhdpi\ic_border_color_white_48d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552375" y="752474"/>
              <a:ext cx="466649" cy="466649"/>
            </a:xfrm>
            <a:prstGeom prst="rect">
              <a:avLst/>
            </a:prstGeom>
            <a:noFill/>
          </p:spPr>
        </p:pic>
      </p:grpSp>
      <p:grpSp>
        <p:nvGrpSpPr>
          <p:cNvPr id="9" name="137 Grupo"/>
          <p:cNvGrpSpPr/>
          <p:nvPr/>
        </p:nvGrpSpPr>
        <p:grpSpPr>
          <a:xfrm>
            <a:off x="1781909" y="3927019"/>
            <a:ext cx="2187575" cy="1911804"/>
            <a:chOff x="2647950" y="1911123"/>
            <a:chExt cx="2019300" cy="1911804"/>
          </a:xfrm>
        </p:grpSpPr>
        <p:sp>
          <p:nvSpPr>
            <p:cNvPr id="59" name="58 Elipse"/>
            <p:cNvSpPr/>
            <p:nvPr/>
          </p:nvSpPr>
          <p:spPr>
            <a:xfrm>
              <a:off x="2741840" y="2015899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117351" y="2349274"/>
              <a:ext cx="941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Chegar ao</a:t>
              </a: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2647950" y="2561451"/>
              <a:ext cx="2019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1.050.000</a:t>
              </a:r>
            </a:p>
          </p:txBody>
        </p:sp>
        <p:grpSp>
          <p:nvGrpSpPr>
            <p:cNvPr id="10" name="135 Grupo"/>
            <p:cNvGrpSpPr/>
            <p:nvPr/>
          </p:nvGrpSpPr>
          <p:grpSpPr>
            <a:xfrm>
              <a:off x="3999139" y="1911123"/>
              <a:ext cx="654503" cy="654503"/>
              <a:chOff x="4018189" y="1911123"/>
              <a:chExt cx="654503" cy="654503"/>
            </a:xfrm>
          </p:grpSpPr>
          <p:sp>
            <p:nvSpPr>
              <p:cNvPr id="62" name="61 Elipse"/>
              <p:cNvSpPr/>
              <p:nvPr/>
            </p:nvSpPr>
            <p:spPr>
              <a:xfrm>
                <a:off x="4018189" y="1911123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37 Grupo"/>
              <p:cNvGrpSpPr/>
              <p:nvPr/>
            </p:nvGrpSpPr>
            <p:grpSpPr>
              <a:xfrm>
                <a:off x="4038600" y="1943100"/>
                <a:ext cx="561975" cy="609524"/>
                <a:chOff x="323850" y="971550"/>
                <a:chExt cx="561975" cy="609524"/>
              </a:xfrm>
            </p:grpSpPr>
            <p:pic>
              <p:nvPicPr>
                <p:cNvPr id="1035" name="Picture 11" descr="C:\Users\Portatil Acer\Pictures\Presentaciones\material-design-icons-1.0.0\av\drawable-xxxhdpi\ic_equalizer_white_48dp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0945"/>
                <a:stretch>
                  <a:fillRect/>
                </a:stretch>
              </p:blipFill>
              <p:spPr bwMode="auto">
                <a:xfrm>
                  <a:off x="552450" y="971550"/>
                  <a:ext cx="238049" cy="6095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6" name="Picture 12" descr="C:\Users\Portatil Acer\Pictures\Presentaciones\material-design-icons-1.0.0\av\drawable-xxxhdpi\ic_equalizer_white_48dp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59370"/>
                <a:stretch>
                  <a:fillRect/>
                </a:stretch>
              </p:blipFill>
              <p:spPr bwMode="auto">
                <a:xfrm>
                  <a:off x="323850" y="971550"/>
                  <a:ext cx="247650" cy="6095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7" name="Picture 13" descr="C:\Users\Portatil Acer\Pictures\Presentaciones\material-design-icons-1.0.0\av\drawable-xxxhdpi\ic_equalizer_white_48dp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9068" r="35929"/>
                <a:stretch>
                  <a:fillRect/>
                </a:stretch>
              </p:blipFill>
              <p:spPr bwMode="auto">
                <a:xfrm>
                  <a:off x="733425" y="971550"/>
                  <a:ext cx="152400" cy="609524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64" name="63 CuadroTexto"/>
            <p:cNvSpPr txBox="1"/>
            <p:nvPr/>
          </p:nvSpPr>
          <p:spPr>
            <a:xfrm>
              <a:off x="3022740" y="3054124"/>
              <a:ext cx="12639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 afiliacións á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Seguridade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Social</a:t>
              </a:r>
            </a:p>
          </p:txBody>
        </p:sp>
      </p:grpSp>
      <p:grpSp>
        <p:nvGrpSpPr>
          <p:cNvPr id="12" name="110 Grupo"/>
          <p:cNvGrpSpPr/>
          <p:nvPr/>
        </p:nvGrpSpPr>
        <p:grpSpPr>
          <a:xfrm>
            <a:off x="6089366" y="4509404"/>
            <a:ext cx="2228850" cy="1892754"/>
            <a:chOff x="-19050" y="676274"/>
            <a:chExt cx="2057400" cy="1892754"/>
          </a:xfrm>
        </p:grpSpPr>
        <p:sp>
          <p:nvSpPr>
            <p:cNvPr id="69" name="68 Elipse"/>
            <p:cNvSpPr/>
            <p:nvPr/>
          </p:nvSpPr>
          <p:spPr>
            <a:xfrm>
              <a:off x="164648" y="762000"/>
              <a:ext cx="1807028" cy="1807028"/>
            </a:xfrm>
            <a:prstGeom prst="ellipse">
              <a:avLst/>
            </a:prstGeom>
            <a:solidFill>
              <a:srgbClr val="009E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gl-E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638742" y="904875"/>
              <a:ext cx="8585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Crear ou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converter</a:t>
              </a: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152400" y="1362075"/>
              <a:ext cx="1885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3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50.000</a:t>
              </a:r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519535" y="1876425"/>
              <a:ext cx="111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Contratos en</a:t>
              </a:r>
            </a:p>
            <a:p>
              <a:pPr algn="ctr"/>
              <a:r>
                <a:rPr lang="gl-E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Indefinidos</a:t>
              </a:r>
            </a:p>
          </p:txBody>
        </p:sp>
        <p:grpSp>
          <p:nvGrpSpPr>
            <p:cNvPr id="13" name="82 Grupo"/>
            <p:cNvGrpSpPr/>
            <p:nvPr/>
          </p:nvGrpSpPr>
          <p:grpSpPr>
            <a:xfrm>
              <a:off x="-19050" y="676274"/>
              <a:ext cx="654503" cy="654503"/>
              <a:chOff x="1383847" y="600074"/>
              <a:chExt cx="654503" cy="654503"/>
            </a:xfrm>
          </p:grpSpPr>
          <p:sp>
            <p:nvSpPr>
              <p:cNvPr id="72" name="71 Elipse"/>
              <p:cNvSpPr/>
              <p:nvPr/>
            </p:nvSpPr>
            <p:spPr>
              <a:xfrm>
                <a:off x="1383847" y="600074"/>
                <a:ext cx="654503" cy="654503"/>
              </a:xfrm>
              <a:prstGeom prst="ellipse">
                <a:avLst/>
              </a:prstGeom>
              <a:solidFill>
                <a:srgbClr val="009E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gl-E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9" name="Picture 15" descr="C:\Users\Portatil Acer\Pictures\Presentaciones\material-design-icons-1.0.0\av\drawable-xxxhdpi\ic_playlist_add_white_48dp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8826" y="619125"/>
                <a:ext cx="609524" cy="60952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2640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noAutofit/>
      </a:bodyPr>
      <a:lstStyle>
        <a:defPPr algn="ctr">
          <a:defRPr sz="1200" b="1" dirty="0" smtClean="0">
            <a:solidFill>
              <a:srgbClr val="009EE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8183</TotalTime>
  <Words>2490</Words>
  <Application>Microsoft Office PowerPoint</Application>
  <PresentationFormat>A4 (210 x 297 mm)</PresentationFormat>
  <Paragraphs>424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1_Tema1</vt:lpstr>
      <vt:lpstr>Tema de Office</vt:lpstr>
      <vt:lpstr>4_Tema de Office</vt:lpstr>
      <vt:lpstr>3_Tema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XSS</dc:creator>
  <cp:lastModifiedBy>Xunta</cp:lastModifiedBy>
  <cp:revision>668</cp:revision>
  <cp:lastPrinted>2017-08-03T15:33:40Z</cp:lastPrinted>
  <dcterms:created xsi:type="dcterms:W3CDTF">2016-10-04T09:40:00Z</dcterms:created>
  <dcterms:modified xsi:type="dcterms:W3CDTF">2017-08-08T07:02:56Z</dcterms:modified>
</cp:coreProperties>
</file>